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86" r:id="rId4"/>
    <p:sldId id="285" r:id="rId5"/>
    <p:sldId id="287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biomolecula.ru/articles/zritelnyi-rodopsin-retseptor-reagiruiushchii-na-svet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233169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CC"/>
                </a:solidFill>
                <a:latin typeface="Cambria" pitchFamily="18" charset="0"/>
              </a:rPr>
              <a:t>Лекция 2. Основные направления развития сельскохозяйственной биотехнологии</a:t>
            </a:r>
            <a:endParaRPr lang="ru-RU" b="1" dirty="0">
              <a:solidFill>
                <a:srgbClr val="0000CC"/>
              </a:solidFill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07432"/>
            <a:ext cx="8568952" cy="235381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Вопросы: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C00000"/>
                </a:solidFill>
              </a:rPr>
              <a:t>Основные направления развития биотехнологии в защите растений.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Основные направления развития </a:t>
            </a:r>
            <a:r>
              <a:rPr lang="ru-RU" dirty="0" smtClean="0">
                <a:solidFill>
                  <a:srgbClr val="C00000"/>
                </a:solidFill>
              </a:rPr>
              <a:t>биотехнологии в экологии.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>
                <a:solidFill>
                  <a:srgbClr val="C00000"/>
                </a:solidFill>
              </a:rPr>
              <a:t>Основные направления развития биотехнологии в </a:t>
            </a:r>
            <a:r>
              <a:rPr lang="ru-RU" dirty="0" smtClean="0">
                <a:solidFill>
                  <a:srgbClr val="C00000"/>
                </a:solidFill>
              </a:rPr>
              <a:t>кормопроизводстве и переработке сельскохозяйственной продукции.</a:t>
            </a:r>
            <a:endParaRPr lang="ru-RU" dirty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ru-RU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857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6624736"/>
          </a:xfrm>
        </p:spPr>
        <p:txBody>
          <a:bodyPr>
            <a:noAutofit/>
          </a:bodyPr>
          <a:lstStyle/>
          <a:p>
            <a:pPr marL="0" indent="536575">
              <a:buNone/>
            </a:pPr>
            <a:r>
              <a:rPr lang="ru-RU" sz="1800" dirty="0" smtClean="0"/>
              <a:t>	</a:t>
            </a:r>
            <a:r>
              <a:rPr lang="ru-RU" sz="1800" dirty="0" smtClean="0">
                <a:solidFill>
                  <a:srgbClr val="000099"/>
                </a:solidFill>
              </a:rPr>
              <a:t>Использование </a:t>
            </a:r>
            <a:r>
              <a:rPr lang="ru-RU" sz="1800" dirty="0">
                <a:solidFill>
                  <a:srgbClr val="000099"/>
                </a:solidFill>
              </a:rPr>
              <a:t>белка микробного происхождения для изготов­ления пищевых продуктов позволяет экономить высокоценные жи­вотные и растительные белки, а также повышать биологическую ценность готового продукта.</a:t>
            </a: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800" i="1" dirty="0" smtClean="0">
                <a:solidFill>
                  <a:srgbClr val="C00000"/>
                </a:solidFill>
              </a:rPr>
              <a:t>Для </a:t>
            </a:r>
            <a:r>
              <a:rPr lang="ru-RU" sz="1800" i="1" dirty="0">
                <a:solidFill>
                  <a:srgbClr val="C00000"/>
                </a:solidFill>
              </a:rPr>
              <a:t>промышленного производства пищевых продуктов и их использования на основе микроорганизмов необходимы тщатель­ные медико-биологические исследования. Пищевые продукты, по­лучаемые с добавлением микробных препаратов, должны </a:t>
            </a:r>
            <a:r>
              <a:rPr lang="ru-RU" sz="1800" i="1" dirty="0" smtClean="0">
                <a:solidFill>
                  <a:srgbClr val="C00000"/>
                </a:solidFill>
              </a:rPr>
              <a:t>пройти </a:t>
            </a:r>
            <a:r>
              <a:rPr lang="ru-RU" sz="1800" i="1" dirty="0">
                <a:solidFill>
                  <a:srgbClr val="C00000"/>
                </a:solidFill>
              </a:rPr>
              <a:t>всестороннюю проверку для выявления канцерогенного, мутаген­ного, </a:t>
            </a:r>
            <a:r>
              <a:rPr lang="ru-RU" sz="1800" i="1" dirty="0" err="1">
                <a:solidFill>
                  <a:srgbClr val="C00000"/>
                </a:solidFill>
              </a:rPr>
              <a:t>эмбриотропного</a:t>
            </a:r>
            <a:r>
              <a:rPr lang="ru-RU" sz="1800" i="1" dirty="0">
                <a:solidFill>
                  <a:srgbClr val="C00000"/>
                </a:solidFill>
              </a:rPr>
              <a:t> действия на организм человека и живот­ных. Токсикологические исследования, усвояемость продуктов микробного синтеза — основные критерии целесообразности тех­нологии их производства.</a:t>
            </a: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</a:rPr>
              <a:t>настоящее время мировой дефицит белка составляет около 15 млн т. Наиболее перспективен микробиологический синтез, что следует из представленных ниже данных. Если для крупного рога­того скота требуется 5 лет для удвоения белковой массы, для сви­ней — 4 </a:t>
            </a:r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мес.,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</a:rPr>
              <a:t>для цыплят — 1 </a:t>
            </a:r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мес.,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</a:rPr>
              <a:t>то для бактерий и дрожжей — 1—6 ч. Мировое производство пищевых белковых продуктов за счет микробного синтеза составляет более 15 тыс. т в год.</a:t>
            </a:r>
          </a:p>
          <a:p>
            <a:pPr marL="0" indent="0">
              <a:buNone/>
            </a:pPr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	В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</a:rPr>
              <a:t>качестве источников кормового белка чаще используют различ­ные виды дрожжей и бактерий, микроскопические грибы, одно­клеточные водоросли, белковые коагуляты травянистых растений.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33222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99"/>
                </a:solidFill>
              </a:rPr>
              <a:t>Использование дрожжей и </a:t>
            </a:r>
            <a:r>
              <a:rPr lang="ru-RU" dirty="0" smtClean="0">
                <a:solidFill>
                  <a:srgbClr val="000099"/>
                </a:solidFill>
              </a:rPr>
              <a:t>бактерий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В основном разработаны и применяются технологии получения кормовых дрожжевых белков. </a:t>
            </a:r>
          </a:p>
          <a:p>
            <a:r>
              <a:rPr lang="ru-RU" dirty="0" smtClean="0">
                <a:solidFill>
                  <a:srgbClr val="000099"/>
                </a:solidFill>
              </a:rPr>
              <a:t>Наряду </a:t>
            </a:r>
            <a:r>
              <a:rPr lang="ru-RU" dirty="0">
                <a:solidFill>
                  <a:srgbClr val="000099"/>
                </a:solidFill>
              </a:rPr>
              <a:t>с технологией использования дрожжевых белков в ка­честве кормовой добавки в рационы сельскохозяйственных живот­ных разработаны технологии получения из них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пищевых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белков</a:t>
            </a:r>
            <a:r>
              <a:rPr lang="en-US" i="1" dirty="0">
                <a:solidFill>
                  <a:srgbClr val="000099"/>
                </a:solidFill>
              </a:rPr>
              <a:t>.</a:t>
            </a:r>
            <a:r>
              <a:rPr lang="ru-RU" dirty="0">
                <a:solidFill>
                  <a:srgbClr val="000099"/>
                </a:solidFill>
              </a:rPr>
              <a:t> В некоторых странах пивные и пищевые дрожжи (</a:t>
            </a:r>
            <a:r>
              <a:rPr lang="en-US" i="1" dirty="0">
                <a:solidFill>
                  <a:srgbClr val="000099"/>
                </a:solidFill>
              </a:rPr>
              <a:t>Saccharomyces </a:t>
            </a:r>
            <a:r>
              <a:rPr lang="en-US" i="1" dirty="0" err="1">
                <a:solidFill>
                  <a:srgbClr val="000099"/>
                </a:solidFill>
              </a:rPr>
              <a:t>cerevisiae</a:t>
            </a:r>
            <a:r>
              <a:rPr lang="en-US" i="1" dirty="0">
                <a:solidFill>
                  <a:srgbClr val="000099"/>
                </a:solidFill>
              </a:rPr>
              <a:t>, Candida </a:t>
            </a:r>
            <a:r>
              <a:rPr lang="en-US" i="1" dirty="0" err="1">
                <a:solidFill>
                  <a:srgbClr val="000099"/>
                </a:solidFill>
              </a:rPr>
              <a:t>arborea</a:t>
            </a:r>
            <a:r>
              <a:rPr lang="en-US" i="1" dirty="0">
                <a:solidFill>
                  <a:srgbClr val="000099"/>
                </a:solidFill>
              </a:rPr>
              <a:t>, С. </a:t>
            </a:r>
            <a:r>
              <a:rPr lang="en-US" i="1" dirty="0" err="1">
                <a:solidFill>
                  <a:srgbClr val="000099"/>
                </a:solidFill>
              </a:rPr>
              <a:t>utilis</a:t>
            </a:r>
            <a:r>
              <a:rPr lang="en-US" i="1" dirty="0">
                <a:solidFill>
                  <a:srgbClr val="000099"/>
                </a:solidFill>
              </a:rPr>
              <a:t>)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широко используют в каче­стве белковых добавок к различным пищевым продуктам. Дрож­жевой белок позволяет повысить питательную и витаминную цен­ность пищевых продуктов, улучшить их вкус и аромат. Так, разрабо­тана рецептура приготовления сосисок из мяса индейки с добавле­нием 25 % белка, дрожжевого хлеба и лапши с частичной заменой муки — до 5 % (США). В результате ферментации дрожжевыми клет­ками глюкозы, получаемой из кукурузного крахмала, синтезиро­ван белковый продукт </a:t>
            </a:r>
            <a:r>
              <a:rPr lang="ru-RU" dirty="0" err="1">
                <a:solidFill>
                  <a:srgbClr val="000099"/>
                </a:solidFill>
              </a:rPr>
              <a:t>мукопротеин</a:t>
            </a:r>
            <a:r>
              <a:rPr lang="ru-RU" dirty="0">
                <a:solidFill>
                  <a:srgbClr val="000099"/>
                </a:solidFill>
              </a:rPr>
              <a:t>, используемый при производ­стве колбас в качестве замены основного сырья (Великобритания).</a:t>
            </a:r>
          </a:p>
        </p:txBody>
      </p:sp>
    </p:spTree>
    <p:extLst>
      <p:ext uri="{BB962C8B-B14F-4D97-AF65-F5344CB8AC3E}">
        <p14:creationId xmlns:p14="http://schemas.microsoft.com/office/powerpoint/2010/main" val="1044031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Полезными </a:t>
            </a:r>
            <a:r>
              <a:rPr lang="ru-RU" dirty="0">
                <a:solidFill>
                  <a:srgbClr val="000099"/>
                </a:solidFill>
              </a:rPr>
              <a:t>продуктами являются </a:t>
            </a:r>
            <a:r>
              <a:rPr lang="ru-RU" dirty="0" smtClean="0">
                <a:solidFill>
                  <a:srgbClr val="000099"/>
                </a:solidFill>
              </a:rPr>
              <a:t>ацидофильно-дрожжевое </a:t>
            </a:r>
            <a:r>
              <a:rPr lang="ru-RU" dirty="0">
                <a:solidFill>
                  <a:srgbClr val="000099"/>
                </a:solidFill>
              </a:rPr>
              <a:t>молоко и творог, сделанный из него. </a:t>
            </a:r>
            <a:r>
              <a:rPr lang="ru-RU" sz="2400" i="1" dirty="0">
                <a:solidFill>
                  <a:srgbClr val="C00000"/>
                </a:solidFill>
              </a:rPr>
              <a:t>Технология получения творога включает следующие этапы. В цельное молоко с 2 % сахара вносят 3 % суточной культуры дрожжей и выдерживают 14— 17 ч при температуре 32—33 °С. Полученную закваску добавляют в молоко и выдерживают до свертывания при температуре 33 °С еще 5 —6 ч. Такой творог богат витаминами </a:t>
            </a:r>
            <a:r>
              <a:rPr lang="ru-RU" sz="2400" i="1" dirty="0" smtClean="0">
                <a:solidFill>
                  <a:srgbClr val="C00000"/>
                </a:solidFill>
              </a:rPr>
              <a:t>В1, В2, </a:t>
            </a:r>
            <a:r>
              <a:rPr lang="ru-RU" sz="2400" i="1" dirty="0">
                <a:solidFill>
                  <a:srgbClr val="C00000"/>
                </a:solidFill>
              </a:rPr>
              <a:t>С и др.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Представители 14 видов дрожжей рода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Candida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утилизируют молочную сыворотку для получения биомассы, богатой витаминами и белком. Способность некоторых видов дрожжей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(</a:t>
            </a:r>
            <a:r>
              <a:rPr lang="en-US" i="1" dirty="0" err="1">
                <a:solidFill>
                  <a:srgbClr val="000099"/>
                </a:solidFill>
              </a:rPr>
              <a:t>Rhodotorula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glutimis</a:t>
            </a:r>
            <a:r>
              <a:rPr lang="en-US" i="1" dirty="0">
                <a:solidFill>
                  <a:srgbClr val="000099"/>
                </a:solidFill>
              </a:rPr>
              <a:t>)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продуцировать </a:t>
            </a:r>
            <a:r>
              <a:rPr lang="ru-RU" dirty="0" err="1" smtClean="0">
                <a:solidFill>
                  <a:srgbClr val="000099"/>
                </a:solidFill>
              </a:rPr>
              <a:t>каротиноиды</a:t>
            </a:r>
            <a:r>
              <a:rPr lang="ru-RU" dirty="0" smtClean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нашла применение в производстве пищевых красителей.</a:t>
            </a:r>
          </a:p>
          <a:p>
            <a:r>
              <a:rPr lang="ru-RU" dirty="0">
                <a:solidFill>
                  <a:srgbClr val="000099"/>
                </a:solidFill>
              </a:rPr>
              <a:t>Колбасные изделия с добавлением </a:t>
            </a:r>
            <a:r>
              <a:rPr lang="ru-RU" dirty="0" err="1">
                <a:solidFill>
                  <a:srgbClr val="000099"/>
                </a:solidFill>
              </a:rPr>
              <a:t>микропротеина</a:t>
            </a:r>
            <a:r>
              <a:rPr lang="ru-RU" dirty="0">
                <a:solidFill>
                  <a:srgbClr val="000099"/>
                </a:solidFill>
              </a:rPr>
              <a:t> рекомендо­ваны больным, страдающим диабетом и другими хроническими заболеваниями</a:t>
            </a:r>
            <a:r>
              <a:rPr lang="ru-RU" dirty="0" smtClean="0">
                <a:solidFill>
                  <a:srgbClr val="000099"/>
                </a:solidFill>
              </a:rPr>
              <a:t>.</a:t>
            </a:r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755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552728"/>
          </a:xfrm>
        </p:spPr>
        <p:txBody>
          <a:bodyPr>
            <a:noAutofit/>
          </a:bodyPr>
          <a:lstStyle/>
          <a:p>
            <a:r>
              <a:rPr lang="ru-RU" sz="2200" dirty="0" smtClean="0">
                <a:solidFill>
                  <a:srgbClr val="000099"/>
                </a:solidFill>
              </a:rPr>
              <a:t>Фирмой </a:t>
            </a:r>
            <a:r>
              <a:rPr lang="en-US" sz="2200" dirty="0">
                <a:solidFill>
                  <a:srgbClr val="000099"/>
                </a:solidFill>
              </a:rPr>
              <a:t>«Amoco Foods» </a:t>
            </a:r>
            <a:r>
              <a:rPr lang="ru-RU" sz="2200" dirty="0">
                <a:solidFill>
                  <a:srgbClr val="000099"/>
                </a:solidFill>
              </a:rPr>
              <a:t>(США) налажено производство </a:t>
            </a:r>
            <a:r>
              <a:rPr lang="ru-RU" sz="2200" dirty="0" smtClean="0">
                <a:solidFill>
                  <a:srgbClr val="000099"/>
                </a:solidFill>
              </a:rPr>
              <a:t>сухих </a:t>
            </a:r>
            <a:r>
              <a:rPr lang="ru-RU" sz="2200" dirty="0">
                <a:solidFill>
                  <a:srgbClr val="000099"/>
                </a:solidFill>
              </a:rPr>
              <a:t>дрожжей</a:t>
            </a:r>
            <a:r>
              <a:rPr lang="ru-RU" sz="2200" i="1" dirty="0">
                <a:solidFill>
                  <a:srgbClr val="000099"/>
                </a:solidFill>
              </a:rPr>
              <a:t> </a:t>
            </a:r>
            <a:r>
              <a:rPr lang="en-US" sz="2200" i="1" dirty="0">
                <a:solidFill>
                  <a:srgbClr val="000099"/>
                </a:solidFill>
              </a:rPr>
              <a:t>Candida </a:t>
            </a:r>
            <a:r>
              <a:rPr lang="en-US" sz="2200" i="1" dirty="0" err="1">
                <a:solidFill>
                  <a:srgbClr val="000099"/>
                </a:solidFill>
              </a:rPr>
              <a:t>utilis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ru-RU" sz="2200" dirty="0">
                <a:solidFill>
                  <a:srgbClr val="000099"/>
                </a:solidFill>
              </a:rPr>
              <a:t>под названием </a:t>
            </a:r>
            <a:r>
              <a:rPr lang="ru-RU" sz="2200" dirty="0" err="1">
                <a:solidFill>
                  <a:srgbClr val="000099"/>
                </a:solidFill>
              </a:rPr>
              <a:t>торутеин</a:t>
            </a:r>
            <a:r>
              <a:rPr lang="ru-RU" sz="2200" dirty="0">
                <a:solidFill>
                  <a:srgbClr val="000099"/>
                </a:solidFill>
              </a:rPr>
              <a:t>, который добав­ляют в продукты питания. В штате Оклахома (США) </a:t>
            </a:r>
            <a:r>
              <a:rPr lang="ru-RU" sz="2200" dirty="0" smtClean="0">
                <a:solidFill>
                  <a:srgbClr val="000099"/>
                </a:solidFill>
              </a:rPr>
              <a:t>разработана, </a:t>
            </a:r>
            <a:r>
              <a:rPr lang="ru-RU" sz="2200" dirty="0">
                <a:solidFill>
                  <a:srgbClr val="000099"/>
                </a:solidFill>
              </a:rPr>
              <a:t>технология получения ряда диетических продуктов, обогащенные дрожжевым белком </a:t>
            </a:r>
            <a:r>
              <a:rPr lang="en-US" sz="2200" dirty="0">
                <a:solidFill>
                  <a:srgbClr val="000099"/>
                </a:solidFill>
              </a:rPr>
              <a:t>«</a:t>
            </a:r>
            <a:r>
              <a:rPr lang="en-US" sz="2200" dirty="0" err="1">
                <a:solidFill>
                  <a:srgbClr val="000099"/>
                </a:solidFill>
              </a:rPr>
              <a:t>Provesten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ru-RU" sz="2200" dirty="0">
                <a:solidFill>
                  <a:srgbClr val="000099"/>
                </a:solidFill>
              </a:rPr>
              <a:t>Т» (фирма </a:t>
            </a:r>
            <a:r>
              <a:rPr lang="en-US" sz="2200" dirty="0">
                <a:solidFill>
                  <a:srgbClr val="000099"/>
                </a:solidFill>
              </a:rPr>
              <a:t>«</a:t>
            </a:r>
            <a:r>
              <a:rPr lang="en-US" sz="2200" dirty="0" err="1">
                <a:solidFill>
                  <a:srgbClr val="000099"/>
                </a:solidFill>
              </a:rPr>
              <a:t>Provesta</a:t>
            </a:r>
            <a:r>
              <a:rPr lang="en-US" sz="2200" dirty="0">
                <a:solidFill>
                  <a:srgbClr val="000099"/>
                </a:solidFill>
              </a:rPr>
              <a:t>») </a:t>
            </a:r>
            <a:r>
              <a:rPr lang="ru-RU" sz="2200" dirty="0">
                <a:solidFill>
                  <a:srgbClr val="000099"/>
                </a:solidFill>
              </a:rPr>
              <a:t>с </a:t>
            </a:r>
            <a:r>
              <a:rPr lang="ru-RU" sz="2200" dirty="0" smtClean="0">
                <a:solidFill>
                  <a:srgbClr val="000099"/>
                </a:solidFill>
              </a:rPr>
              <a:t>высоким </a:t>
            </a:r>
            <a:r>
              <a:rPr lang="ru-RU" sz="2200" dirty="0">
                <a:solidFill>
                  <a:srgbClr val="000099"/>
                </a:solidFill>
              </a:rPr>
              <a:t>содержанием протеина. </a:t>
            </a:r>
            <a:r>
              <a:rPr lang="ru-RU" sz="1800" i="1" dirty="0">
                <a:solidFill>
                  <a:srgbClr val="C00000"/>
                </a:solidFill>
              </a:rPr>
              <a:t>Напитки, в которые добавлен препарат, имеют оригинальный вкус.</a:t>
            </a:r>
          </a:p>
          <a:p>
            <a:r>
              <a:rPr lang="ru-RU" sz="2200" dirty="0">
                <a:solidFill>
                  <a:srgbClr val="000099"/>
                </a:solidFill>
              </a:rPr>
              <a:t>Важный резерв пищевого белка и витаминов — остаточные пив­ные дрожжи</a:t>
            </a:r>
            <a:r>
              <a:rPr lang="ru-RU" sz="2200" i="1" dirty="0">
                <a:solidFill>
                  <a:srgbClr val="000099"/>
                </a:solidFill>
              </a:rPr>
              <a:t> </a:t>
            </a:r>
            <a:r>
              <a:rPr lang="en-US" sz="2200" i="1" dirty="0">
                <a:solidFill>
                  <a:srgbClr val="000099"/>
                </a:solidFill>
              </a:rPr>
              <a:t>Saccharomyces </a:t>
            </a:r>
            <a:r>
              <a:rPr lang="en-US" sz="2200" i="1" dirty="0" err="1">
                <a:solidFill>
                  <a:srgbClr val="000099"/>
                </a:solidFill>
              </a:rPr>
              <a:t>carlsbergensis</a:t>
            </a:r>
            <a:r>
              <a:rPr lang="en-US" sz="2200" i="1" dirty="0">
                <a:solidFill>
                  <a:srgbClr val="000099"/>
                </a:solidFill>
              </a:rPr>
              <a:t>.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ru-RU" sz="2200" i="1" dirty="0">
                <a:solidFill>
                  <a:srgbClr val="C00000"/>
                </a:solidFill>
              </a:rPr>
              <a:t>Организм человека усваи­вает свыше 90 % всех питательных веществ, содержащихся в них. Е составе этих дрожжей обнаружено около 14 витаминов, </a:t>
            </a:r>
            <a:r>
              <a:rPr lang="ru-RU" sz="2200" i="1" dirty="0" smtClean="0">
                <a:solidFill>
                  <a:srgbClr val="C00000"/>
                </a:solidFill>
              </a:rPr>
              <a:t>причем </a:t>
            </a:r>
            <a:r>
              <a:rPr lang="ru-RU" sz="2200" i="1" dirty="0">
                <a:solidFill>
                  <a:srgbClr val="C00000"/>
                </a:solidFill>
              </a:rPr>
              <a:t>на долю витамина В, приходится 10 мг%, витамина В</a:t>
            </a:r>
            <a:r>
              <a:rPr lang="ru-RU" sz="2200" i="1" baseline="-25000" dirty="0">
                <a:solidFill>
                  <a:srgbClr val="C00000"/>
                </a:solidFill>
              </a:rPr>
              <a:t>2</a:t>
            </a:r>
            <a:r>
              <a:rPr lang="ru-RU" sz="2200" i="1" dirty="0">
                <a:solidFill>
                  <a:srgbClr val="C00000"/>
                </a:solidFill>
              </a:rPr>
              <a:t> — 3 мг% они характеризуются хорошей сбалансированностью незаменимы; аминокислот, белка (не менее 48 %). </a:t>
            </a:r>
            <a:r>
              <a:rPr lang="ru-RU" sz="2200" dirty="0">
                <a:solidFill>
                  <a:srgbClr val="000099"/>
                </a:solidFill>
              </a:rPr>
              <a:t>Пивные дрожжи могут с </a:t>
            </a:r>
            <a:r>
              <a:rPr lang="ru-RU" sz="2200" dirty="0" smtClean="0">
                <a:solidFill>
                  <a:srgbClr val="000099"/>
                </a:solidFill>
              </a:rPr>
              <a:t>успехом </a:t>
            </a:r>
            <a:r>
              <a:rPr lang="ru-RU" sz="2200" dirty="0">
                <a:solidFill>
                  <a:srgbClr val="000099"/>
                </a:solidFill>
              </a:rPr>
              <a:t>применяться при производстве колбас в качестве замени теля казеина; они повышают биологическую и витаминную цен­ность колбас, улучшают их вкус, аромат и другие показатели. Пив­ные дрожжи применяют в пищевой промышленности для «арома­тизации» мяса, творога и изделий из них. </a:t>
            </a:r>
          </a:p>
        </p:txBody>
      </p:sp>
    </p:spTree>
    <p:extLst>
      <p:ext uri="{BB962C8B-B14F-4D97-AF65-F5344CB8AC3E}">
        <p14:creationId xmlns:p14="http://schemas.microsoft.com/office/powerpoint/2010/main" val="1678702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99"/>
                </a:solidFill>
              </a:rPr>
              <a:t>Использование водорослей и микроскопических </a:t>
            </a:r>
            <a:r>
              <a:rPr lang="ru-RU" dirty="0" smtClean="0">
                <a:solidFill>
                  <a:srgbClr val="000099"/>
                </a:solidFill>
              </a:rPr>
              <a:t>грибов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36912"/>
            <a:ext cx="8640960" cy="4032448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000099"/>
                </a:solidFill>
              </a:rPr>
              <a:t>Для получения кормового белка используют одноклеточные водоросли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Chlorella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и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Scenedesmus</a:t>
            </a:r>
            <a:r>
              <a:rPr lang="en-US" i="1" dirty="0">
                <a:solidFill>
                  <a:srgbClr val="000099"/>
                </a:solidFill>
              </a:rPr>
              <a:t>,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 err="1">
                <a:solidFill>
                  <a:srgbClr val="000099"/>
                </a:solidFill>
              </a:rPr>
              <a:t>синезеленые</a:t>
            </a:r>
            <a:r>
              <a:rPr lang="ru-RU" dirty="0">
                <a:solidFill>
                  <a:srgbClr val="000099"/>
                </a:solidFill>
              </a:rPr>
              <a:t> водоросли из рода </a:t>
            </a:r>
            <a:r>
              <a:rPr lang="ru-RU" dirty="0" smtClean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Spirulina</a:t>
            </a:r>
            <a:r>
              <a:rPr lang="en-US" i="1" dirty="0">
                <a:solidFill>
                  <a:srgbClr val="000099"/>
                </a:solidFill>
              </a:rPr>
              <a:t>,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способные синтезировать белки из диоксида углерода, воды и минеральных веществ за счет энергии солнечного света. </a:t>
            </a:r>
            <a:r>
              <a:rPr lang="ru-RU" i="1" dirty="0">
                <a:solidFill>
                  <a:srgbClr val="C00000"/>
                </a:solidFill>
              </a:rPr>
              <a:t>Водоросли для своего развития нуждаются в определенных режи­мах освещения и температуры и в больших объемах воды. Обычно их выращивают в естественных условиях южных регионов в бас­сейнах открытого типа.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1772816"/>
            <a:ext cx="24172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ВОДОРОСЛИ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457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264696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rgbClr val="C00000"/>
                </a:solidFill>
              </a:rPr>
              <a:t>Водоросли </a:t>
            </a:r>
            <a:r>
              <a:rPr lang="en-US" i="1" dirty="0" err="1">
                <a:solidFill>
                  <a:srgbClr val="C00000"/>
                </a:solidFill>
              </a:rPr>
              <a:t>Clorella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и</a:t>
            </a: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Scenedesmus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нужда­ются </a:t>
            </a:r>
            <a:r>
              <a:rPr lang="ru-RU" i="1" dirty="0">
                <a:solidFill>
                  <a:srgbClr val="C00000"/>
                </a:solidFill>
              </a:rPr>
              <a:t>в нейтральной среде, их клетки имеют довольно плотную целлюлозную стенку, вследствие чего они хуже перевариваются в организме животных, чем </a:t>
            </a:r>
            <a:r>
              <a:rPr lang="ru-RU" i="1" dirty="0" err="1">
                <a:solidFill>
                  <a:srgbClr val="C00000"/>
                </a:solidFill>
              </a:rPr>
              <a:t>спирулина</a:t>
            </a:r>
            <a:r>
              <a:rPr lang="ru-RU" i="1" dirty="0">
                <a:solidFill>
                  <a:srgbClr val="C00000"/>
                </a:solidFill>
              </a:rPr>
              <a:t>, которую выращивают в ще­лочных озерах (рН 10 — 11). </a:t>
            </a:r>
            <a:endParaRPr lang="ru-RU" i="1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При </a:t>
            </a:r>
            <a:r>
              <a:rPr lang="ru-RU" dirty="0">
                <a:solidFill>
                  <a:srgbClr val="000099"/>
                </a:solidFill>
              </a:rPr>
              <a:t>выращивании водорослей в куль­тиваторах открытого типа с 1 га водной поверхности можно полу­чать до 70 т сухой биомассы в год, что превышает выход биомассы при возделывании пшеницы, риса, сои, кукурузы.</a:t>
            </a:r>
          </a:p>
          <a:p>
            <a:r>
              <a:rPr lang="ru-RU" dirty="0">
                <a:solidFill>
                  <a:srgbClr val="000099"/>
                </a:solidFill>
              </a:rPr>
              <a:t>Содержание белков в клетках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Clorella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и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Scenedesmus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составляет около 55 % (в расчете на сухую массу), а в клетках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Spirulina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ru-RU" dirty="0">
                <a:solidFill>
                  <a:srgbClr val="000099"/>
                </a:solidFill>
              </a:rPr>
              <a:t>— 65 %. Белки водорослей хорошо сбалансированы по содержанию неза­менимых аминокислот, за исключением метионина. В клетках во­дорослей, кроме того, синтезируется довольно много полинена­сыщенных жирных кислот и (3-каротина (до 150 мг</a:t>
            </a:r>
            <a:r>
              <a:rPr lang="ru-RU" dirty="0" smtClean="0">
                <a:solidFill>
                  <a:srgbClr val="000099"/>
                </a:solidFill>
              </a:rPr>
              <a:t>%).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3336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МИКРОСКОПИЧЕСКИЕ ГРИБЫ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006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0099"/>
                </a:solidFill>
              </a:rPr>
              <a:t>	В </a:t>
            </a:r>
            <a:r>
              <a:rPr lang="ru-RU" dirty="0">
                <a:solidFill>
                  <a:srgbClr val="000099"/>
                </a:solidFill>
              </a:rPr>
              <a:t>биомассе многих микроскопических грибов хорошо сбалан­сированы по аминокислотному составу белки; они включают так­же витамины и липиды. По своим питательным свойствам белки грибов приближаются к белкам сои и мяса, что позволяет </a:t>
            </a:r>
            <a:r>
              <a:rPr lang="ru-RU" dirty="0" smtClean="0">
                <a:solidFill>
                  <a:srgbClr val="000099"/>
                </a:solidFill>
              </a:rPr>
              <a:t>использовать </a:t>
            </a:r>
            <a:r>
              <a:rPr lang="ru-RU" dirty="0">
                <a:solidFill>
                  <a:srgbClr val="000099"/>
                </a:solidFill>
              </a:rPr>
              <a:t>их не только для приготовления кормовых концентра­тов, но и как добавку в пищу человека. </a:t>
            </a:r>
            <a:r>
              <a:rPr lang="ru-RU" dirty="0" smtClean="0">
                <a:solidFill>
                  <a:srgbClr val="000099"/>
                </a:solidFill>
              </a:rPr>
              <a:t>	</a:t>
            </a:r>
            <a:r>
              <a:rPr lang="ru-RU" sz="2800" i="1" dirty="0" smtClean="0">
                <a:solidFill>
                  <a:srgbClr val="C00000"/>
                </a:solidFill>
              </a:rPr>
              <a:t>Источником </a:t>
            </a:r>
            <a:r>
              <a:rPr lang="ru-RU" sz="2800" i="1" dirty="0">
                <a:solidFill>
                  <a:srgbClr val="C00000"/>
                </a:solidFill>
              </a:rPr>
              <a:t>углерода для промышленного выращивания микроскопических грибов служат растительные отходы, содержащие клетчатку, гемицеллюлозы, лигнин, а также торф и навоз. </a:t>
            </a:r>
            <a:endParaRPr lang="ru-RU" sz="2800" i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ru-RU" sz="2800" i="1" dirty="0">
                <a:solidFill>
                  <a:srgbClr val="C00000"/>
                </a:solidFill>
              </a:rPr>
              <a:t>	</a:t>
            </a:r>
            <a:r>
              <a:rPr lang="ru-RU" dirty="0" smtClean="0">
                <a:solidFill>
                  <a:srgbClr val="000099"/>
                </a:solidFill>
              </a:rPr>
              <a:t>Образцы </a:t>
            </a:r>
            <a:r>
              <a:rPr lang="ru-RU" dirty="0">
                <a:solidFill>
                  <a:srgbClr val="000099"/>
                </a:solidFill>
              </a:rPr>
              <a:t>колбас, выработанные с применением микроскопических грибов, характеризуются высо­кой степенью перевариваемости белковых веществ </a:t>
            </a:r>
            <a:r>
              <a:rPr lang="en-US" dirty="0">
                <a:solidFill>
                  <a:srgbClr val="000099"/>
                </a:solidFill>
              </a:rPr>
              <a:t>in vitro </a:t>
            </a:r>
            <a:r>
              <a:rPr lang="ru-RU" dirty="0">
                <a:solidFill>
                  <a:srgbClr val="000099"/>
                </a:solidFill>
              </a:rPr>
              <a:t>за счет активных пепсина и трипсина.</a:t>
            </a:r>
          </a:p>
        </p:txBody>
      </p:sp>
    </p:spTree>
    <p:extLst>
      <p:ext uri="{BB962C8B-B14F-4D97-AF65-F5344CB8AC3E}">
        <p14:creationId xmlns:p14="http://schemas.microsoft.com/office/powerpoint/2010/main" val="3348468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Например, гриб </a:t>
            </a:r>
            <a:r>
              <a:rPr lang="en-US" i="1" dirty="0" err="1">
                <a:solidFill>
                  <a:srgbClr val="C00000"/>
                </a:solidFill>
              </a:rPr>
              <a:t>Penicillium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roqueforti</a:t>
            </a:r>
            <a:r>
              <a:rPr lang="en-US" i="1" dirty="0">
                <a:solidFill>
                  <a:srgbClr val="C00000"/>
                </a:solidFill>
              </a:rPr>
              <a:t>, </a:t>
            </a:r>
            <a:r>
              <a:rPr lang="ru-RU" i="1" dirty="0">
                <a:solidFill>
                  <a:srgbClr val="C00000"/>
                </a:solidFill>
              </a:rPr>
              <a:t>широко используется при про­изводстве сыров, в частности сыра рокфор; он применяется свы­ше 100 лет. 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В </a:t>
            </a:r>
            <a:r>
              <a:rPr lang="ru-RU" dirty="0">
                <a:solidFill>
                  <a:srgbClr val="000099"/>
                </a:solidFill>
              </a:rPr>
              <a:t>Великобритании создан пищевой продукт, основным компонентом которого является белок грибного происхождения </a:t>
            </a:r>
            <a:r>
              <a:rPr lang="en-US" i="1" dirty="0">
                <a:solidFill>
                  <a:srgbClr val="000099"/>
                </a:solidFill>
              </a:rPr>
              <a:t>(</a:t>
            </a:r>
            <a:r>
              <a:rPr lang="en-US" i="1" dirty="0" err="1">
                <a:solidFill>
                  <a:srgbClr val="000099"/>
                </a:solidFill>
              </a:rPr>
              <a:t>Ftisarium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graminearum</a:t>
            </a:r>
            <a:r>
              <a:rPr lang="en-US" i="1" dirty="0">
                <a:solidFill>
                  <a:srgbClr val="000099"/>
                </a:solidFill>
              </a:rPr>
              <a:t>) — </a:t>
            </a:r>
            <a:r>
              <a:rPr lang="en-US" i="1" dirty="0" err="1">
                <a:solidFill>
                  <a:srgbClr val="000099"/>
                </a:solidFill>
              </a:rPr>
              <a:t>микопротеин</a:t>
            </a:r>
            <a:r>
              <a:rPr lang="ru-RU" dirty="0">
                <a:solidFill>
                  <a:srgbClr val="000099"/>
                </a:solidFill>
              </a:rPr>
              <a:t> на дешевом глюкозном сиропе, полученном путем гидролиза пшеничного или кукуруз­ного крахмала. </a:t>
            </a:r>
            <a:r>
              <a:rPr lang="ru-RU" dirty="0" err="1">
                <a:solidFill>
                  <a:srgbClr val="000099"/>
                </a:solidFill>
              </a:rPr>
              <a:t>Микопротеин</a:t>
            </a:r>
            <a:r>
              <a:rPr lang="ru-RU" dirty="0">
                <a:solidFill>
                  <a:srgbClr val="000099"/>
                </a:solidFill>
              </a:rPr>
              <a:t> — это аналог мяса, но по сравнению с белками животного происхождения лучшего качества по содер­жанию белка (44 %), минеральных веществ, витаминов и липидов. Хорошая перевариваемость грибной белковой массы в организме животных, а также низкий уровень содержания нуклеиновых кис­лот позволяют использовать ее в качестве кормовой добавки в большей концентрации, чем кормовые дрожжи. При кормлении взрослых животных возможна замена в корме 50 % растительного белка на грибной</a:t>
            </a:r>
            <a:r>
              <a:rPr lang="ru-RU" dirty="0" smtClean="0">
                <a:solidFill>
                  <a:srgbClr val="000099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286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3. Основные </a:t>
            </a:r>
            <a:r>
              <a:rPr lang="ru-RU" dirty="0">
                <a:solidFill>
                  <a:srgbClr val="C00000"/>
                </a:solidFill>
              </a:rPr>
              <a:t>направления развития биотехнологии в </a:t>
            </a:r>
            <a:r>
              <a:rPr lang="ru-RU" dirty="0" smtClean="0">
                <a:solidFill>
                  <a:srgbClr val="C00000"/>
                </a:solidFill>
              </a:rPr>
              <a:t>экологии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	Специфическое </a:t>
            </a:r>
            <a:r>
              <a:rPr lang="ru-RU" dirty="0">
                <a:solidFill>
                  <a:srgbClr val="000099"/>
                </a:solidFill>
              </a:rPr>
              <a:t>применение биотехнологических методов для решения проблем окружающей среды, таких, как переработка </a:t>
            </a:r>
            <a:r>
              <a:rPr lang="ru-RU" dirty="0" smtClean="0">
                <a:solidFill>
                  <a:srgbClr val="000099"/>
                </a:solidFill>
              </a:rPr>
              <a:t>от­ходов </a:t>
            </a:r>
            <a:r>
              <a:rPr lang="ru-RU" dirty="0">
                <a:solidFill>
                  <a:srgbClr val="000099"/>
                </a:solidFill>
              </a:rPr>
              <a:t>очистка воды, устранение загрязнений, составляет пред­мет</a:t>
            </a:r>
            <a:r>
              <a:rPr lang="ru-RU" i="1" dirty="0">
                <a:solidFill>
                  <a:srgbClr val="000099"/>
                </a:solidFill>
              </a:rPr>
              <a:t> </a:t>
            </a:r>
            <a:r>
              <a:rPr lang="ru-RU" i="1" u="sng" dirty="0">
                <a:solidFill>
                  <a:srgbClr val="000099"/>
                </a:solidFill>
              </a:rPr>
              <a:t>экологической биотехнологии.</a:t>
            </a:r>
            <a:r>
              <a:rPr lang="ru-RU" u="sng" dirty="0">
                <a:solidFill>
                  <a:srgbClr val="000099"/>
                </a:solidFill>
              </a:rPr>
              <a:t> </a:t>
            </a:r>
            <a:endParaRPr lang="ru-RU" u="sng" dirty="0" smtClean="0">
              <a:solidFill>
                <a:srgbClr val="000099"/>
              </a:solidFill>
            </a:endParaRPr>
          </a:p>
          <a:p>
            <a:pPr marL="0" indent="0">
              <a:buNone/>
            </a:pPr>
            <a:endParaRPr lang="ru-RU" u="sng" dirty="0">
              <a:solidFill>
                <a:srgbClr val="000099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Экологическая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биотехнология — это новейший подход к охране и сохранению окружающей среды при совместном использовании достижений биохимии, микро­биологии, генетической инженерии и химических технологий.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28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Взаимосвязь экологической и сельскохозяйственной биотехнологии 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" y="1412776"/>
            <a:ext cx="8229600" cy="24768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Круг проблем, решаемых </a:t>
            </a:r>
            <a:r>
              <a:rPr lang="ru-RU" dirty="0" err="1"/>
              <a:t>экобиотехнологией</a:t>
            </a:r>
            <a:r>
              <a:rPr lang="ru-RU" dirty="0"/>
              <a:t>, чрезвычайно широк — от </a:t>
            </a:r>
            <a:r>
              <a:rPr lang="ru-RU" dirty="0">
                <a:solidFill>
                  <a:srgbClr val="C00000"/>
                </a:solidFill>
              </a:rPr>
              <a:t>разработки и совершенствования методологии комп­лексного химико-биологического исследования экосистем вбли­зи источников техногенных воздействий </a:t>
            </a:r>
            <a:r>
              <a:rPr lang="ru-RU" dirty="0"/>
              <a:t>до разработки </a:t>
            </a:r>
            <a:r>
              <a:rPr lang="ru-RU" dirty="0">
                <a:solidFill>
                  <a:srgbClr val="000099"/>
                </a:solidFill>
              </a:rPr>
              <a:t>техноло­гий и рекомендаций по рекультивации почвы</a:t>
            </a:r>
            <a:r>
              <a:rPr lang="ru-RU" dirty="0"/>
              <a:t>, </a:t>
            </a:r>
            <a:r>
              <a:rPr lang="ru-RU" dirty="0">
                <a:solidFill>
                  <a:srgbClr val="000099"/>
                </a:solidFill>
              </a:rPr>
              <a:t>биологической очистке воды </a:t>
            </a:r>
            <a:r>
              <a:rPr lang="ru-RU" dirty="0"/>
              <a:t>и воздуха и биосинтезу препаратов, компенсирую­щих вредное влияние изменения окружающей среды на людей и животных.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084037"/>
            <a:ext cx="88569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	Помимо </a:t>
            </a:r>
            <a:r>
              <a:rPr lang="ru-RU" dirty="0">
                <a:solidFill>
                  <a:srgbClr val="000099"/>
                </a:solidFill>
              </a:rPr>
              <a:t>исполь­зования деятельности микроорганизмов в пищевой, фармацевти­ческой, химической промышленности и в генной инженерии появилась возможность их применения для переработки отходов жизнедеятельности человека. В связи с ростом городов и развити­ем промышленности возникли серьезные экологические пробле­мы: загрязнение водоемов, накопление ядовитых веществ, в том числе канцерогенных, бытового мусора и отходов, загрязнение воздуха. </a:t>
            </a:r>
            <a:r>
              <a:rPr lang="ru-RU" sz="1600" i="1" dirty="0">
                <a:solidFill>
                  <a:srgbClr val="C00000"/>
                </a:solidFill>
              </a:rPr>
              <a:t>Однако многие из созданных человеком </a:t>
            </a:r>
            <a:r>
              <a:rPr lang="ru-RU" sz="1600" i="1" dirty="0" smtClean="0">
                <a:solidFill>
                  <a:srgbClr val="C00000"/>
                </a:solidFill>
              </a:rPr>
              <a:t>низкомолекулярных </a:t>
            </a:r>
            <a:r>
              <a:rPr lang="ru-RU" sz="1600" i="1" dirty="0">
                <a:solidFill>
                  <a:srgbClr val="C00000"/>
                </a:solidFill>
              </a:rPr>
              <a:t>соединений (ядохимикаты, детергенты) и высокомолекуляр­ных полимеров оказались устойчивыми и не разлагаются микро­организмами, т.е. требуется разработка более усовершенствован­ных технологий.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378904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24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1. Основные </a:t>
            </a:r>
            <a:r>
              <a:rPr lang="ru-RU" dirty="0">
                <a:solidFill>
                  <a:srgbClr val="C00000"/>
                </a:solidFill>
              </a:rPr>
              <a:t>направления развития биотехнологии в защите </a:t>
            </a:r>
            <a:r>
              <a:rPr lang="ru-RU" dirty="0" smtClean="0">
                <a:solidFill>
                  <a:srgbClr val="C00000"/>
                </a:solidFill>
              </a:rPr>
              <a:t>растений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0099"/>
                </a:solidFill>
              </a:rPr>
              <a:t>Биологическая защита растений</a:t>
            </a:r>
            <a:r>
              <a:rPr lang="ru-RU" dirty="0">
                <a:solidFill>
                  <a:srgbClr val="000099"/>
                </a:solidFill>
              </a:rPr>
              <a:t>, </a:t>
            </a:r>
            <a:r>
              <a:rPr lang="ru-RU" dirty="0" smtClean="0">
                <a:solidFill>
                  <a:srgbClr val="000099"/>
                </a:solidFill>
              </a:rPr>
              <a:t>основана </a:t>
            </a:r>
            <a:r>
              <a:rPr lang="ru-RU" dirty="0">
                <a:solidFill>
                  <a:srgbClr val="000099"/>
                </a:solidFill>
              </a:rPr>
              <a:t>на использовании микроорганизмов – природных патогенов для борьбы с возбудителями болезней и вредителями культурных биологических видов в природных условиях, непрерывно совершенствуется. </a:t>
            </a:r>
          </a:p>
          <a:p>
            <a:pPr marL="0" indent="0">
              <a:buNone/>
            </a:pPr>
            <a:r>
              <a:rPr lang="ru-RU" dirty="0">
                <a:solidFill>
                  <a:srgbClr val="000099"/>
                </a:solidFill>
              </a:rPr>
              <a:t>	Выделено и описано множество микроорганизмов, патогенных для грызунов и насекомых, и на их основе созданы и продолжают разрабатываться эффективные препараты</a:t>
            </a:r>
            <a:r>
              <a:rPr lang="ru-RU" dirty="0" smtClean="0">
                <a:solidFill>
                  <a:srgbClr val="000099"/>
                </a:solidFill>
              </a:rPr>
              <a:t>. </a:t>
            </a:r>
            <a:endParaRPr lang="ru-RU" dirty="0">
              <a:solidFill>
                <a:srgbClr val="000099"/>
              </a:solidFill>
            </a:endParaRPr>
          </a:p>
          <a:p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915816" y="5805264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139952" y="5620598"/>
            <a:ext cx="3720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Биотехнология в защите </a:t>
            </a:r>
            <a:r>
              <a:rPr lang="ru-RU" b="1" dirty="0">
                <a:solidFill>
                  <a:srgbClr val="000099"/>
                </a:solidFill>
              </a:rPr>
              <a:t>растений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994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f.ppt-online.org/files/slide/4/4OiBt3MRmPbTxldn15K9N7FfcghUJXVYeGDvuC/slide-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4806793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2116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i="1" dirty="0">
                <a:solidFill>
                  <a:srgbClr val="C00000"/>
                </a:solidFill>
              </a:rPr>
              <a:t>Чужеродные вещества (ксенобиотики), попадая в организм человека и животных, претерпевают различную </a:t>
            </a:r>
            <a:r>
              <a:rPr lang="ru-RU" sz="1600" i="1" dirty="0" err="1" smtClean="0">
                <a:solidFill>
                  <a:srgbClr val="C00000"/>
                </a:solidFill>
              </a:rPr>
              <a:t>биотрансформацию</a:t>
            </a:r>
            <a:r>
              <a:rPr lang="ru-RU" sz="1600" i="1" dirty="0">
                <a:solidFill>
                  <a:srgbClr val="C00000"/>
                </a:solidFill>
              </a:rPr>
              <a:t>: окисление, восстановление, гидролиз, конъюгацию и дру­гие процессы с участием ферментных систем.</a:t>
            </a:r>
          </a:p>
          <a:p>
            <a:pPr marL="0" indent="0">
              <a:buNone/>
            </a:pPr>
            <a:r>
              <a:rPr lang="ru-RU" sz="1600" dirty="0"/>
              <a:t>Так, в реакциях окисления чужеродных веществ особое место занимают </a:t>
            </a:r>
            <a:r>
              <a:rPr lang="ru-RU" sz="1600" dirty="0" err="1"/>
              <a:t>микросомальные</a:t>
            </a:r>
            <a:r>
              <a:rPr lang="ru-RU" sz="1600" dirty="0"/>
              <a:t> </a:t>
            </a:r>
            <a:r>
              <a:rPr lang="ru-RU" sz="1600" dirty="0" err="1"/>
              <a:t>монооксигеназы</a:t>
            </a:r>
            <a:r>
              <a:rPr lang="ru-RU" sz="1600" dirty="0"/>
              <a:t>, а также комплексы мембранно-связанных ферментов с участием </a:t>
            </a:r>
            <a:r>
              <a:rPr lang="ru-RU" sz="1600" dirty="0" err="1"/>
              <a:t>цитохромов</a:t>
            </a:r>
            <a:r>
              <a:rPr lang="ru-RU" sz="1600" b="1" dirty="0"/>
              <a:t> Р-450. </a:t>
            </a:r>
            <a:r>
              <a:rPr lang="ru-RU" sz="1600" dirty="0" err="1"/>
              <a:t>Биотрансформация</a:t>
            </a:r>
            <a:r>
              <a:rPr lang="ru-RU" sz="1600" dirty="0"/>
              <a:t> чужеродных веществ под воздействием </a:t>
            </a:r>
            <a:r>
              <a:rPr lang="ru-RU" sz="1600" dirty="0" smtClean="0"/>
              <a:t>микроорганизмов </a:t>
            </a:r>
            <a:r>
              <a:rPr lang="ru-RU" sz="1600" dirty="0"/>
              <a:t>и ферментов протекает в воде и почвах. </a:t>
            </a:r>
            <a:r>
              <a:rPr lang="ru-RU" sz="1600" dirty="0" smtClean="0"/>
              <a:t>Процессы </a:t>
            </a:r>
            <a:r>
              <a:rPr lang="ru-RU" sz="1600" dirty="0" err="1" smtClean="0"/>
              <a:t>биотрансформации</a:t>
            </a:r>
            <a:r>
              <a:rPr lang="ru-RU" sz="1600" dirty="0" smtClean="0"/>
              <a:t> </a:t>
            </a:r>
            <a:r>
              <a:rPr lang="ru-RU" sz="1600" dirty="0" err="1" smtClean="0"/>
              <a:t>ксенобиотиков</a:t>
            </a:r>
            <a:r>
              <a:rPr lang="ru-RU" sz="1600" dirty="0" smtClean="0"/>
              <a:t> – многоступенчатые процессы, протекающие  в несколько этапов. Зачастую в результате образуются канцерогенные и токсичные соединения:</a:t>
            </a:r>
          </a:p>
          <a:p>
            <a:pPr marL="0" indent="0">
              <a:buNone/>
            </a:pPr>
            <a:endParaRPr lang="ru-RU" sz="1600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5157192"/>
            <a:ext cx="3923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ДДЕ </a:t>
            </a:r>
            <a:r>
              <a:rPr lang="ru-RU" sz="1200" dirty="0">
                <a:solidFill>
                  <a:srgbClr val="C00000"/>
                </a:solidFill>
              </a:rPr>
              <a:t>— канцероген для нескольких видов млекопитающих; ДДМУ — мутаген для сальмонелл; ДДА — производное ацетата; ДДМУ-</a:t>
            </a:r>
            <a:r>
              <a:rPr lang="ru-RU" sz="1200" dirty="0" err="1">
                <a:solidFill>
                  <a:srgbClr val="C00000"/>
                </a:solidFill>
              </a:rPr>
              <a:t>эпоксид</a:t>
            </a:r>
            <a:r>
              <a:rPr lang="ru-RU" sz="1200" dirty="0">
                <a:solidFill>
                  <a:srgbClr val="C00000"/>
                </a:solidFill>
              </a:rPr>
              <a:t> — продукт конден­сации ДДА и ДДМУ, способный вызывать рак у </a:t>
            </a:r>
            <a:r>
              <a:rPr lang="ru-RU" sz="1200" dirty="0" smtClean="0">
                <a:solidFill>
                  <a:srgbClr val="C00000"/>
                </a:solidFill>
              </a:rPr>
              <a:t>мышей</a:t>
            </a:r>
            <a:r>
              <a:rPr lang="ru-RU" sz="1200" dirty="0">
                <a:solidFill>
                  <a:srgbClr val="C00000"/>
                </a:solidFill>
              </a:rPr>
              <a:t/>
            </a:r>
            <a:br>
              <a:rPr lang="ru-RU" sz="1200" dirty="0">
                <a:solidFill>
                  <a:srgbClr val="C00000"/>
                </a:solidFill>
              </a:rPr>
            </a:br>
            <a:endParaRPr lang="ru-RU" sz="1200" dirty="0">
              <a:solidFill>
                <a:srgbClr val="C00000"/>
              </a:solidFill>
            </a:endParaRPr>
          </a:p>
        </p:txBody>
      </p:sp>
      <p:pic>
        <p:nvPicPr>
          <p:cNvPr id="2054" name="Picture 6" descr="http://ecologylib.ru/books/item/f00/s00/z0000039/pic/00008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76872"/>
            <a:ext cx="3696225" cy="266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301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ПОЛУЧЕНИЕ ЭКОЛОГИЧЕСКИ ЧИСТОЙ ЭНЕРГИИ.</a:t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БИОГАЗ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i="1" dirty="0">
                <a:solidFill>
                  <a:srgbClr val="C00000"/>
                </a:solidFill>
              </a:rPr>
              <a:t>Экологически чистую энергию можно получать путем преоб­разования солнечной энергии в электрическую с помощью сол­нечных коллекторов, а также из биогаза и микробного этанола.</a:t>
            </a:r>
          </a:p>
          <a:p>
            <a:pPr marL="0" indent="0">
              <a:buNone/>
            </a:pPr>
            <a:r>
              <a:rPr lang="ru-RU" sz="3000" i="1" dirty="0">
                <a:solidFill>
                  <a:srgbClr val="000099"/>
                </a:solidFill>
              </a:rPr>
              <a:t>Биогаз — это смесь из 65 % метана, 30 % С0</a:t>
            </a:r>
            <a:r>
              <a:rPr lang="ru-RU" sz="3000" i="1" baseline="-25000" dirty="0">
                <a:solidFill>
                  <a:srgbClr val="000099"/>
                </a:solidFill>
              </a:rPr>
              <a:t>2</a:t>
            </a:r>
            <a:r>
              <a:rPr lang="ru-RU" sz="3000" i="1" dirty="0">
                <a:solidFill>
                  <a:srgbClr val="000099"/>
                </a:solidFill>
              </a:rPr>
              <a:t>, 1 % сероводоро­да и незначительных примесей азота, кислорода, водорода и угар­ного газа. Энергия, заключенная в 28 м</a:t>
            </a:r>
            <a:r>
              <a:rPr lang="ru-RU" sz="3000" i="1" baseline="30000" dirty="0">
                <a:solidFill>
                  <a:srgbClr val="000099"/>
                </a:solidFill>
              </a:rPr>
              <a:t>3</a:t>
            </a:r>
            <a:r>
              <a:rPr lang="ru-RU" sz="3000" i="1" dirty="0">
                <a:solidFill>
                  <a:srgbClr val="000099"/>
                </a:solidFill>
              </a:rPr>
              <a:t> биогаза, эквивалентна энергии: 16,8 м</a:t>
            </a:r>
            <a:r>
              <a:rPr lang="ru-RU" sz="3000" i="1" baseline="30000" dirty="0">
                <a:solidFill>
                  <a:srgbClr val="000099"/>
                </a:solidFill>
              </a:rPr>
              <a:t>3</a:t>
            </a:r>
            <a:r>
              <a:rPr lang="ru-RU" sz="3000" i="1" dirty="0">
                <a:solidFill>
                  <a:srgbClr val="000099"/>
                </a:solidFill>
              </a:rPr>
              <a:t> природного газа; 20,8 л нефти; 18,4 л дизельного топлива. В основе получения биогаза лежит процесс метанового брожения, или </a:t>
            </a:r>
            <a:r>
              <a:rPr lang="ru-RU" sz="3000" i="1" dirty="0" err="1">
                <a:solidFill>
                  <a:srgbClr val="000099"/>
                </a:solidFill>
              </a:rPr>
              <a:t>биометаногенез</a:t>
            </a:r>
            <a:r>
              <a:rPr lang="ru-RU" sz="3000" i="1" dirty="0">
                <a:solidFill>
                  <a:srgbClr val="000099"/>
                </a:solidFill>
              </a:rPr>
              <a:t> — процесс превращения биомас­сы в энергию</a:t>
            </a:r>
            <a:r>
              <a:rPr lang="ru-RU" sz="3000" i="1" dirty="0" smtClean="0">
                <a:solidFill>
                  <a:srgbClr val="0000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711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000099"/>
                </a:solidFill>
              </a:rPr>
              <a:t>Особое </a:t>
            </a:r>
            <a:r>
              <a:rPr lang="ru-RU" dirty="0">
                <a:solidFill>
                  <a:srgbClr val="000099"/>
                </a:solidFill>
              </a:rPr>
              <a:t>место в утилизации отходов занимает метановое сбра­живание. Оно позволяет получать из местного сырья биогаз как локальный источник энергии, а также улучшать качество органи­ческого удобрения и защищать окружающую среду от загрязнений. Экологически чистые источники энергии не влияют отрицатель­но на окружающую среду. </a:t>
            </a:r>
            <a:endParaRPr lang="ru-RU" sz="3600" i="1" dirty="0" smtClean="0">
              <a:solidFill>
                <a:srgbClr val="000099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	90-95 </a:t>
            </a:r>
            <a:r>
              <a:rPr lang="ru-RU" dirty="0">
                <a:solidFill>
                  <a:srgbClr val="000099"/>
                </a:solidFill>
              </a:rPr>
              <a:t>% используемого углерода </a:t>
            </a:r>
            <a:r>
              <a:rPr lang="ru-RU" dirty="0" err="1">
                <a:solidFill>
                  <a:srgbClr val="000099"/>
                </a:solidFill>
              </a:rPr>
              <a:t>метанообразующие</a:t>
            </a:r>
            <a:r>
              <a:rPr lang="ru-RU" dirty="0">
                <a:solidFill>
                  <a:srgbClr val="000099"/>
                </a:solidFill>
              </a:rPr>
              <a:t> бактерии превращают в метан и лишь 5—10% углерода превращаются в биомассу.</a:t>
            </a:r>
            <a:r>
              <a:rPr lang="ru-RU" dirty="0"/>
              <a:t> </a:t>
            </a:r>
            <a:r>
              <a:rPr lang="ru-RU" sz="2600" i="1" dirty="0">
                <a:solidFill>
                  <a:srgbClr val="C00000"/>
                </a:solidFill>
              </a:rPr>
              <a:t>В литературе имеются данные о способности </a:t>
            </a:r>
            <a:r>
              <a:rPr lang="ru-RU" sz="2600" i="1" dirty="0" err="1" smtClean="0">
                <a:solidFill>
                  <a:srgbClr val="C00000"/>
                </a:solidFill>
              </a:rPr>
              <a:t>метанообразующих</a:t>
            </a:r>
            <a:r>
              <a:rPr lang="ru-RU" sz="2600" i="1" dirty="0" smtClean="0">
                <a:solidFill>
                  <a:srgbClr val="C00000"/>
                </a:solidFill>
              </a:rPr>
              <a:t> </a:t>
            </a:r>
            <a:r>
              <a:rPr lang="ru-RU" sz="2600" i="1" dirty="0">
                <a:solidFill>
                  <a:srgbClr val="C00000"/>
                </a:solidFill>
              </a:rPr>
              <a:t>бактерий в анаэробных условиях одновременно синте­зировать и окислять метан.</a:t>
            </a:r>
          </a:p>
          <a:p>
            <a:pPr marL="0" indent="0">
              <a:buNone/>
            </a:pPr>
            <a:endParaRPr lang="ru-RU" dirty="0">
              <a:solidFill>
                <a:srgbClr val="000099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212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Схема устройства реактора для обработки сельскохозяйствен­ных отходов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512" y="2276872"/>
            <a:ext cx="4303112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1510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ПРОИЗВОДСТВО ЭТАНОЛА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	Энергию </a:t>
            </a:r>
            <a:r>
              <a:rPr lang="ru-RU" dirty="0">
                <a:solidFill>
                  <a:srgbClr val="000099"/>
                </a:solidFill>
              </a:rPr>
              <a:t>можно получать из растений, богатых углеводами, превращая их в спирт (этанол). К ним относятся </a:t>
            </a:r>
            <a:r>
              <a:rPr lang="ru-RU" dirty="0" smtClean="0">
                <a:solidFill>
                  <a:srgbClr val="000099"/>
                </a:solidFill>
              </a:rPr>
              <a:t>меласса (патока), </a:t>
            </a:r>
            <a:r>
              <a:rPr lang="ru-RU" dirty="0">
                <a:solidFill>
                  <a:srgbClr val="000099"/>
                </a:solidFill>
              </a:rPr>
              <a:t>карто­фель, маниок, стебли кукурузы, злаки, топинамбур (земляная груша). Большое количество этанола получают из </a:t>
            </a:r>
            <a:r>
              <a:rPr lang="ru-RU" dirty="0" err="1">
                <a:solidFill>
                  <a:srgbClr val="000099"/>
                </a:solidFill>
              </a:rPr>
              <a:t>гидролизатов</a:t>
            </a:r>
            <a:r>
              <a:rPr lang="ru-RU" dirty="0">
                <a:solidFill>
                  <a:srgbClr val="000099"/>
                </a:solidFill>
              </a:rPr>
              <a:t> древесины лиственных пород или из сульфитных щелоков — отхо­дов бумажных фабрик.</a:t>
            </a:r>
          </a:p>
        </p:txBody>
      </p:sp>
    </p:spTree>
    <p:extLst>
      <p:ext uri="{BB962C8B-B14F-4D97-AF65-F5344CB8AC3E}">
        <p14:creationId xmlns:p14="http://schemas.microsoft.com/office/powerpoint/2010/main" val="1366542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0099"/>
                </a:solidFill>
              </a:rPr>
              <a:t>Среди растений, продуцирующих этиловый спирт, следует выделить маниок, злаки (особенно кукурузу) и топинамбур, у которого запасным углеводом является инулин. Используются также сахарный тростник, ананас, сахарная свекла, сорго, у которых основной углевод — сахароза. </a:t>
            </a:r>
            <a:endParaRPr lang="ru-RU" dirty="0" smtClean="0">
              <a:solidFill>
                <a:srgbClr val="000099"/>
              </a:solidFill>
            </a:endParaRPr>
          </a:p>
          <a:p>
            <a:endParaRPr lang="ru-RU" dirty="0">
              <a:solidFill>
                <a:srgbClr val="000099"/>
              </a:solidFill>
            </a:endParaRPr>
          </a:p>
          <a:p>
            <a:r>
              <a:rPr lang="ru-RU" dirty="0" smtClean="0">
                <a:solidFill>
                  <a:srgbClr val="000099"/>
                </a:solidFill>
              </a:rPr>
              <a:t>При </a:t>
            </a:r>
            <a:r>
              <a:rPr lang="ru-RU" dirty="0">
                <a:solidFill>
                  <a:srgbClr val="000099"/>
                </a:solidFill>
              </a:rPr>
              <a:t>переработке сахарного трост­ника его тщательно давят, целлюлозу (жом) отделяют от сладко­го сока и сжигают, а сок концентрируют, стерилизуют и подвер­гают брожению. Этот раствор отделяют от твердых компонентов и далее из 8—10%-</a:t>
            </a:r>
            <a:r>
              <a:rPr lang="ru-RU" dirty="0" err="1">
                <a:solidFill>
                  <a:srgbClr val="000099"/>
                </a:solidFill>
              </a:rPr>
              <a:t>го</a:t>
            </a:r>
            <a:r>
              <a:rPr lang="ru-RU" dirty="0">
                <a:solidFill>
                  <a:srgbClr val="000099"/>
                </a:solidFill>
              </a:rPr>
              <a:t> спиртового раствора путем перегонки полу­чают этанол. Из оставшейся жидкости (</a:t>
            </a:r>
            <a:r>
              <a:rPr lang="ru-RU" dirty="0" err="1">
                <a:solidFill>
                  <a:srgbClr val="000099"/>
                </a:solidFill>
              </a:rPr>
              <a:t>стиллаж</a:t>
            </a:r>
            <a:r>
              <a:rPr lang="ru-RU" dirty="0">
                <a:solidFill>
                  <a:srgbClr val="000099"/>
                </a:solidFill>
              </a:rPr>
              <a:t>) после соответ­ствующей переработки извлекают компоненты удобрений с вы­ходом 2—3 %. «Барду» (кубовой остаток) после перегонки исполь­зуют в качестве корма для сельскохозяйственных животных. </a:t>
            </a:r>
          </a:p>
        </p:txBody>
      </p:sp>
    </p:spTree>
    <p:extLst>
      <p:ext uri="{BB962C8B-B14F-4D97-AF65-F5344CB8AC3E}">
        <p14:creationId xmlns:p14="http://schemas.microsoft.com/office/powerpoint/2010/main" val="4160438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ФОТОПРОИЗВОДСТВО ВОДОРОДА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9"/>
            <a:ext cx="8856984" cy="38884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	Известно</a:t>
            </a:r>
            <a:r>
              <a:rPr lang="ru-RU" dirty="0">
                <a:solidFill>
                  <a:srgbClr val="000099"/>
                </a:solidFill>
              </a:rPr>
              <a:t>, что хлоропласты (например, из шпината) в присут­ствии искусственного донора электронов и бактериального экст­ракта, содержащего фермент </a:t>
            </a:r>
            <a:r>
              <a:rPr lang="ru-RU" dirty="0" err="1">
                <a:solidFill>
                  <a:srgbClr val="000099"/>
                </a:solidFill>
              </a:rPr>
              <a:t>гидрогеназу</a:t>
            </a:r>
            <a:r>
              <a:rPr lang="ru-RU" dirty="0">
                <a:solidFill>
                  <a:srgbClr val="000099"/>
                </a:solidFill>
              </a:rPr>
              <a:t>, способны продуциро­вать </a:t>
            </a:r>
            <a:r>
              <a:rPr lang="ru-RU" dirty="0" smtClean="0">
                <a:solidFill>
                  <a:srgbClr val="000099"/>
                </a:solidFill>
              </a:rPr>
              <a:t>водород.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99"/>
                </a:solidFill>
              </a:rPr>
              <a:t>	Его </a:t>
            </a:r>
            <a:r>
              <a:rPr lang="ru-RU" dirty="0">
                <a:solidFill>
                  <a:srgbClr val="000099"/>
                </a:solidFill>
              </a:rPr>
              <a:t>способны выделять и не­которые микроорганизмы, например </a:t>
            </a:r>
            <a:r>
              <a:rPr lang="ru-RU" dirty="0" err="1">
                <a:solidFill>
                  <a:srgbClr val="000099"/>
                </a:solidFill>
              </a:rPr>
              <a:t>цианобактерии</a:t>
            </a:r>
            <a:r>
              <a:rPr lang="ru-RU" dirty="0">
                <a:solidFill>
                  <a:srgbClr val="000099"/>
                </a:solidFill>
              </a:rPr>
              <a:t> (аэробные </a:t>
            </a:r>
            <a:r>
              <a:rPr lang="ru-RU" dirty="0" err="1">
                <a:solidFill>
                  <a:srgbClr val="000099"/>
                </a:solidFill>
              </a:rPr>
              <a:t>фототрофы</a:t>
            </a:r>
            <a:r>
              <a:rPr lang="ru-RU" dirty="0">
                <a:solidFill>
                  <a:srgbClr val="000099"/>
                </a:solidFill>
              </a:rPr>
              <a:t>) и др</a:t>
            </a:r>
            <a:r>
              <a:rPr lang="ru-RU" dirty="0" smtClean="0">
                <a:solidFill>
                  <a:srgbClr val="000099"/>
                </a:solidFill>
              </a:rPr>
              <a:t>. При этом </a:t>
            </a:r>
            <a:r>
              <a:rPr lang="ru-RU" dirty="0">
                <a:solidFill>
                  <a:srgbClr val="000099"/>
                </a:solidFill>
              </a:rPr>
              <a:t>микробиологическое образование во­дорода может идти из соединений углеводного характера, вклю­чая крахмал и целлюлозу, а также из </a:t>
            </a:r>
            <a:r>
              <a:rPr lang="ru-RU" dirty="0" err="1">
                <a:solidFill>
                  <a:srgbClr val="000099"/>
                </a:solidFill>
              </a:rPr>
              <a:t>амино</a:t>
            </a:r>
            <a:r>
              <a:rPr lang="ru-RU" dirty="0">
                <a:solidFill>
                  <a:srgbClr val="000099"/>
                </a:solidFill>
              </a:rPr>
              <a:t>- и кетокислот.</a:t>
            </a:r>
          </a:p>
          <a:p>
            <a:pPr marL="0" indent="0">
              <a:buNone/>
            </a:pPr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7394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>
                <a:solidFill>
                  <a:srgbClr val="000099"/>
                </a:solidFill>
              </a:rPr>
              <a:t>Например, галофильная бактерия </a:t>
            </a:r>
            <a:r>
              <a:rPr lang="en-US" i="1" dirty="0" err="1">
                <a:solidFill>
                  <a:srgbClr val="000099"/>
                </a:solidFill>
              </a:rPr>
              <a:t>Halobacterium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halobium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ru-RU" i="1" dirty="0">
                <a:solidFill>
                  <a:srgbClr val="000099"/>
                </a:solidFill>
              </a:rPr>
              <a:t>способна использовать световую энергию, улавливаемую пурпурным пигментом (</a:t>
            </a:r>
            <a:r>
              <a:rPr lang="ru-RU" i="1" dirty="0" err="1">
                <a:solidFill>
                  <a:srgbClr val="000099"/>
                </a:solidFill>
              </a:rPr>
              <a:t>бактериородопсином</a:t>
            </a:r>
            <a:r>
              <a:rPr lang="ru-RU" i="1" dirty="0">
                <a:solidFill>
                  <a:srgbClr val="000099"/>
                </a:solidFill>
              </a:rPr>
              <a:t>), вмонтированным в мембрану клетки. Молекула пигмента состоит из одной поли­пептидной цепи, к которой прикреплена молекула </a:t>
            </a:r>
            <a:r>
              <a:rPr lang="ru-RU" i="1" dirty="0" err="1">
                <a:solidFill>
                  <a:srgbClr val="000099"/>
                </a:solidFill>
              </a:rPr>
              <a:t>ретиналя</a:t>
            </a:r>
            <a:r>
              <a:rPr lang="ru-RU" i="1" dirty="0">
                <a:solidFill>
                  <a:srgbClr val="000099"/>
                </a:solidFill>
              </a:rPr>
              <a:t>, являющегося светочувствительной частью пигмента. Под влияни­ем солнечного света изменяется </a:t>
            </a:r>
            <a:r>
              <a:rPr lang="ru-RU" i="1" dirty="0" err="1">
                <a:solidFill>
                  <a:srgbClr val="000099"/>
                </a:solidFill>
              </a:rPr>
              <a:t>конформация</a:t>
            </a:r>
            <a:r>
              <a:rPr lang="ru-RU" i="1" dirty="0">
                <a:solidFill>
                  <a:srgbClr val="000099"/>
                </a:solidFill>
              </a:rPr>
              <a:t> пигмента, приво­дящая к переносу ионов водорода (Н</a:t>
            </a:r>
            <a:r>
              <a:rPr lang="ru-RU" i="1" baseline="30000" dirty="0">
                <a:solidFill>
                  <a:srgbClr val="000099"/>
                </a:solidFill>
              </a:rPr>
              <a:t>+</a:t>
            </a:r>
            <a:r>
              <a:rPr lang="ru-RU" i="1" dirty="0">
                <a:solidFill>
                  <a:srgbClr val="000099"/>
                </a:solidFill>
              </a:rPr>
              <a:t>) через мембрану. Пигмент является как бы протонным насосом. Молекулы </a:t>
            </a:r>
            <a:r>
              <a:rPr lang="ru-RU" i="1" dirty="0" err="1" smtClean="0">
                <a:solidFill>
                  <a:srgbClr val="000099"/>
                </a:solidFill>
              </a:rPr>
              <a:t>бактериородопсина</a:t>
            </a:r>
            <a:r>
              <a:rPr lang="ru-RU" i="1" dirty="0" smtClean="0">
                <a:solidFill>
                  <a:srgbClr val="000099"/>
                </a:solidFill>
              </a:rPr>
              <a:t> </a:t>
            </a:r>
            <a:r>
              <a:rPr lang="ru-RU" i="1" dirty="0">
                <a:solidFill>
                  <a:srgbClr val="000099"/>
                </a:solidFill>
              </a:rPr>
              <a:t>располагаются в мембране триадами, и перекачивание прото­нов через мембрану обеспечивает градиент концентрации Н</a:t>
            </a:r>
            <a:r>
              <a:rPr lang="ru-RU" i="1" baseline="30000" dirty="0">
                <a:solidFill>
                  <a:srgbClr val="000099"/>
                </a:solidFill>
              </a:rPr>
              <a:t>+ </a:t>
            </a:r>
            <a:r>
              <a:rPr lang="ru-RU" i="1" dirty="0">
                <a:solidFill>
                  <a:srgbClr val="000099"/>
                </a:solidFill>
              </a:rPr>
              <a:t>(ДН</a:t>
            </a:r>
            <a:r>
              <a:rPr lang="ru-RU" i="1" baseline="30000" dirty="0">
                <a:solidFill>
                  <a:srgbClr val="000099"/>
                </a:solidFill>
              </a:rPr>
              <a:t>+</a:t>
            </a:r>
            <a:r>
              <a:rPr lang="ru-RU" i="1" dirty="0">
                <a:solidFill>
                  <a:srgbClr val="000099"/>
                </a:solidFill>
              </a:rPr>
              <a:t>), вследствие чего они движутся к наружной стенке, у кото­рой пространство подкисляется и возникает электрохимический </a:t>
            </a:r>
            <a:r>
              <a:rPr lang="ru-RU" i="1" dirty="0" smtClean="0">
                <a:solidFill>
                  <a:srgbClr val="000099"/>
                </a:solidFill>
              </a:rPr>
              <a:t>градиент.</a:t>
            </a:r>
            <a:endParaRPr lang="ru-RU" i="1" dirty="0">
              <a:solidFill>
                <a:srgbClr val="000099"/>
              </a:solidFill>
            </a:endParaRPr>
          </a:p>
          <a:p>
            <a:endParaRPr lang="ru-RU" i="1" dirty="0">
              <a:solidFill>
                <a:srgbClr val="000099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2" y="6437948"/>
            <a:ext cx="3219755" cy="2892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71415" tIns="-66654" rIns="-14283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551A8B"/>
                </a:solidFill>
                <a:effectLst/>
                <a:latin typeface="Arial" pitchFamily="34" charset="0"/>
                <a:cs typeface="Arial" pitchFamily="34" charset="0"/>
                <a:hlinkClick r:id="rId2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551A8B"/>
                </a:solidFill>
                <a:effectLst/>
                <a:latin typeface="Arial" pitchFamily="34" charset="0"/>
                <a:cs typeface="Arial" pitchFamily="34" charset="0"/>
                <a:hlinkClick r:id="rId2"/>
              </a:rPr>
            </a:b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Ретиналь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— светочувствительный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кофактор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.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217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99"/>
                </a:solidFill>
              </a:rPr>
              <a:t>ОЧИСТКА СТОЧНЫХ 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i="1" dirty="0">
                <a:solidFill>
                  <a:srgbClr val="0000CC"/>
                </a:solidFill>
              </a:rPr>
              <a:t>Биологический метод</a:t>
            </a:r>
            <a:r>
              <a:rPr lang="ru-RU" dirty="0">
                <a:solidFill>
                  <a:srgbClr val="0000CC"/>
                </a:solidFill>
              </a:rPr>
              <a:t> основан на использовании закономер­ностей биохимического и физиологического самоочищения рек и других водоемов. Для очистки сточных вод используют биофильт­ры, биологические пруды и </a:t>
            </a:r>
            <a:r>
              <a:rPr lang="ru-RU" dirty="0" err="1">
                <a:solidFill>
                  <a:srgbClr val="0000CC"/>
                </a:solidFill>
              </a:rPr>
              <a:t>аэротенки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  <a:p>
            <a:r>
              <a:rPr lang="ru-RU" dirty="0">
                <a:solidFill>
                  <a:srgbClr val="0000CC"/>
                </a:solidFill>
              </a:rPr>
              <a:t>В биофильтрах сточные воды пропускают через слой крупно­зернистого материала, покрытого тонкой бактериальной пленкой, благодаря которой интенсивно протекают процессы биологичес­кого окисления. В биологических прудах в очистке сточных вод принимают участие все организмы, населяющие водоем.</a:t>
            </a: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628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58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www.aquaflore.ru/images/In_vitro/buc_in_vitro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608" y="2889610"/>
            <a:ext cx="2289632" cy="1860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fruitree.ru/wp-content/uploads/2019/07/trihoderm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32" y="4646497"/>
            <a:ext cx="3023660" cy="170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Направления биотехнологии в защите растений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1"/>
            <a:ext cx="2098576" cy="18722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0000CC"/>
                </a:solidFill>
              </a:rPr>
              <a:t>Разведение полезных насекомых - энтомофагов</a:t>
            </a:r>
            <a:endParaRPr lang="ru-RU" sz="2400" dirty="0">
              <a:solidFill>
                <a:srgbClr val="0000CC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915816" y="1556792"/>
            <a:ext cx="20985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64088" y="1556792"/>
            <a:ext cx="20985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95736" y="1700809"/>
            <a:ext cx="230425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dirty="0" smtClean="0">
                <a:solidFill>
                  <a:srgbClr val="0000CC"/>
                </a:solidFill>
              </a:rPr>
              <a:t>Разработка и применение биопрепаратов</a:t>
            </a:r>
            <a:endParaRPr lang="ru-RU" sz="2400" dirty="0">
              <a:solidFill>
                <a:srgbClr val="0000CC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427984" y="1700808"/>
            <a:ext cx="2304256" cy="1512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dirty="0" smtClean="0">
                <a:solidFill>
                  <a:srgbClr val="0000CC"/>
                </a:solidFill>
              </a:rPr>
              <a:t>Оздоровление посадочного материала</a:t>
            </a:r>
            <a:endParaRPr lang="ru-RU" sz="2400" dirty="0">
              <a:solidFill>
                <a:srgbClr val="0000CC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660232" y="1700807"/>
            <a:ext cx="2377529" cy="1512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dirty="0" smtClean="0">
                <a:solidFill>
                  <a:srgbClr val="0000CC"/>
                </a:solidFill>
              </a:rPr>
              <a:t>Фитосанитарная диагностика</a:t>
            </a:r>
            <a:endParaRPr lang="ru-RU" sz="2400" dirty="0">
              <a:solidFill>
                <a:srgbClr val="0000CC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547664" y="1124744"/>
            <a:ext cx="1512168" cy="43204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3965104" y="1307836"/>
            <a:ext cx="318864" cy="43204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41906" y="1346913"/>
            <a:ext cx="364444" cy="39297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15156" y="1111350"/>
            <a:ext cx="1125196" cy="589457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ak1.picdn.net/shutterstock/videos/10662341/thumb/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59329"/>
            <a:ext cx="2747103" cy="154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grofarm.org/fileadmin/agrofarm/img/content/2019/20190122_125226_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956" y="4238374"/>
            <a:ext cx="2777455" cy="2083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83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116632"/>
            <a:ext cx="4887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Штаммы </a:t>
            </a:r>
            <a:r>
              <a:rPr lang="ru-RU" i="1" dirty="0" smtClean="0"/>
              <a:t>B. </a:t>
            </a:r>
            <a:r>
              <a:rPr lang="ru-RU" i="1" dirty="0" err="1"/>
              <a:t>thuringiensis</a:t>
            </a:r>
            <a:r>
              <a:rPr lang="ru-RU" i="1" dirty="0"/>
              <a:t> </a:t>
            </a:r>
            <a:r>
              <a:rPr lang="ru-RU" dirty="0" smtClean="0"/>
              <a:t>используют против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9441" y="805240"/>
            <a:ext cx="1017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Гусениц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09601" y="815931"/>
            <a:ext cx="1095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Комаров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81577" y="815931"/>
            <a:ext cx="930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Мошек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261529" y="512282"/>
            <a:ext cx="1195818" cy="292958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457347" y="512282"/>
            <a:ext cx="1108438" cy="292958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457347" y="512282"/>
            <a:ext cx="0" cy="360040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529774" y="1751905"/>
            <a:ext cx="62186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u="sng" dirty="0"/>
              <a:t>Механизмы действия </a:t>
            </a:r>
            <a:r>
              <a:rPr lang="ru-RU" sz="2000" u="sng" dirty="0" smtClean="0"/>
              <a:t>штаммов </a:t>
            </a:r>
            <a:r>
              <a:rPr lang="ru-RU" sz="2000" i="1" u="sng" dirty="0" err="1"/>
              <a:t>Bacillus</a:t>
            </a:r>
            <a:r>
              <a:rPr lang="ru-RU" sz="2000" i="1" u="sng" dirty="0"/>
              <a:t> </a:t>
            </a:r>
            <a:r>
              <a:rPr lang="ru-RU" sz="2000" i="1" u="sng" dirty="0" err="1" smtClean="0"/>
              <a:t>thuringiensis</a:t>
            </a:r>
            <a:endParaRPr lang="ru-RU" sz="2000" u="sng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516216" y="3120057"/>
            <a:ext cx="2549699" cy="3139321"/>
          </a:xfrm>
          <a:prstGeom prst="rect">
            <a:avLst/>
          </a:prstGeom>
          <a:ln>
            <a:solidFill>
              <a:srgbClr val="328A5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CC"/>
                </a:solidFill>
              </a:rPr>
              <a:t>Кристаллический δ-</a:t>
            </a:r>
            <a:r>
              <a:rPr lang="ru-RU" dirty="0" err="1" smtClean="0">
                <a:solidFill>
                  <a:srgbClr val="0000CC"/>
                </a:solidFill>
              </a:rPr>
              <a:t>эндоксин</a:t>
            </a:r>
            <a:r>
              <a:rPr lang="ru-RU" dirty="0" smtClean="0">
                <a:solidFill>
                  <a:srgbClr val="0000CC"/>
                </a:solidFill>
              </a:rPr>
              <a:t>. </a:t>
            </a:r>
            <a:r>
              <a:rPr lang="ru-RU" dirty="0" err="1" smtClean="0">
                <a:solidFill>
                  <a:srgbClr val="0000CC"/>
                </a:solidFill>
              </a:rPr>
              <a:t>Интактные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кристаллы нетоксичны, но при попадании в пищеварительный тракт насекомых под воздействием щелочных протеаз разрушаются с образованием действующего токсина.</a:t>
            </a:r>
          </a:p>
        </p:txBody>
      </p:sp>
      <p:cxnSp>
        <p:nvCxnSpPr>
          <p:cNvPr id="29" name="Прямая со стрелкой 28"/>
          <p:cNvCxnSpPr>
            <a:endCxn id="31" idx="0"/>
          </p:cNvCxnSpPr>
          <p:nvPr/>
        </p:nvCxnSpPr>
        <p:spPr>
          <a:xfrm flipH="1">
            <a:off x="1063979" y="2172464"/>
            <a:ext cx="4457111" cy="803577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4229" y="2976041"/>
            <a:ext cx="2119499" cy="2862322"/>
          </a:xfrm>
          <a:prstGeom prst="rect">
            <a:avLst/>
          </a:prstGeom>
          <a:ln>
            <a:solidFill>
              <a:srgbClr val="328A5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CC"/>
                </a:solidFill>
              </a:rPr>
              <a:t>α-экзотоксин (</a:t>
            </a:r>
            <a:r>
              <a:rPr lang="ru-RU" dirty="0" err="1">
                <a:solidFill>
                  <a:srgbClr val="0000CC"/>
                </a:solidFill>
              </a:rPr>
              <a:t>фосфолипаза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С). Эффект </a:t>
            </a:r>
            <a:r>
              <a:rPr lang="ru-RU" dirty="0">
                <a:solidFill>
                  <a:srgbClr val="0000CC"/>
                </a:solidFill>
              </a:rPr>
              <a:t>данного токсина, летальный для насекомых, связан </a:t>
            </a:r>
            <a:r>
              <a:rPr lang="ru-RU" u="sng" dirty="0">
                <a:solidFill>
                  <a:srgbClr val="0000CC"/>
                </a:solidFill>
              </a:rPr>
              <a:t>с распадом в тканях незаменимых фосфолипидов. </a:t>
            </a:r>
            <a:endParaRPr lang="ru-RU" u="sng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267744" y="3120057"/>
            <a:ext cx="2088232" cy="2585323"/>
          </a:xfrm>
          <a:prstGeom prst="rect">
            <a:avLst/>
          </a:prstGeom>
          <a:ln>
            <a:solidFill>
              <a:srgbClr val="328A5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CC"/>
                </a:solidFill>
              </a:rPr>
              <a:t>β-экзотоксин (</a:t>
            </a:r>
            <a:r>
              <a:rPr lang="ru-RU" dirty="0" err="1" smtClean="0">
                <a:solidFill>
                  <a:srgbClr val="0000CC"/>
                </a:solidFill>
              </a:rPr>
              <a:t>аденин</a:t>
            </a:r>
            <a:r>
              <a:rPr lang="ru-RU" dirty="0" smtClean="0">
                <a:solidFill>
                  <a:srgbClr val="0000CC"/>
                </a:solidFill>
              </a:rPr>
              <a:t>, рибоза </a:t>
            </a:r>
            <a:r>
              <a:rPr lang="ru-RU" dirty="0">
                <a:solidFill>
                  <a:srgbClr val="0000CC"/>
                </a:solidFill>
              </a:rPr>
              <a:t>и </a:t>
            </a:r>
            <a:r>
              <a:rPr lang="ru-RU" dirty="0" smtClean="0">
                <a:solidFill>
                  <a:srgbClr val="0000CC"/>
                </a:solidFill>
              </a:rPr>
              <a:t>фосфор). Токсическое </a:t>
            </a:r>
            <a:r>
              <a:rPr lang="ru-RU" dirty="0">
                <a:solidFill>
                  <a:srgbClr val="0000CC"/>
                </a:solidFill>
              </a:rPr>
              <a:t>воздействие состоит в </a:t>
            </a:r>
            <a:r>
              <a:rPr lang="ru-RU" u="sng" dirty="0">
                <a:solidFill>
                  <a:srgbClr val="0000CC"/>
                </a:solidFill>
              </a:rPr>
              <a:t>прекращении синтеза насекомыми РНК</a:t>
            </a:r>
            <a:r>
              <a:rPr lang="ru-RU" dirty="0">
                <a:solidFill>
                  <a:srgbClr val="0000CC"/>
                </a:solidFill>
              </a:rPr>
              <a:t>. </a:t>
            </a:r>
            <a:endParaRPr lang="ru-RU" dirty="0"/>
          </a:p>
        </p:txBody>
      </p:sp>
      <p:cxnSp>
        <p:nvCxnSpPr>
          <p:cNvPr id="33" name="Прямая со стрелкой 32"/>
          <p:cNvCxnSpPr>
            <a:endCxn id="32" idx="0"/>
          </p:cNvCxnSpPr>
          <p:nvPr/>
        </p:nvCxnSpPr>
        <p:spPr>
          <a:xfrm flipH="1">
            <a:off x="3311860" y="2223009"/>
            <a:ext cx="2785296" cy="897048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499992" y="3120057"/>
            <a:ext cx="1890746" cy="2308324"/>
          </a:xfrm>
          <a:prstGeom prst="rect">
            <a:avLst/>
          </a:prstGeom>
          <a:ln>
            <a:solidFill>
              <a:srgbClr val="328A5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CC"/>
                </a:solidFill>
              </a:rPr>
              <a:t>γ-экзотоксин. Его структура и действие мало изучены; предполагают, что он </a:t>
            </a:r>
            <a:r>
              <a:rPr lang="ru-RU" u="sng" dirty="0">
                <a:solidFill>
                  <a:srgbClr val="0000CC"/>
                </a:solidFill>
              </a:rPr>
              <a:t>относится к фосфолипидам.</a:t>
            </a:r>
            <a:r>
              <a:rPr lang="ru-RU" dirty="0">
                <a:solidFill>
                  <a:srgbClr val="0000CC"/>
                </a:solidFill>
              </a:rPr>
              <a:t> 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endCxn id="35" idx="0"/>
          </p:cNvCxnSpPr>
          <p:nvPr/>
        </p:nvCxnSpPr>
        <p:spPr>
          <a:xfrm flipH="1">
            <a:off x="5445365" y="2223009"/>
            <a:ext cx="1219170" cy="897048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28" idx="0"/>
          </p:cNvCxnSpPr>
          <p:nvPr/>
        </p:nvCxnSpPr>
        <p:spPr>
          <a:xfrm>
            <a:off x="7125801" y="2203346"/>
            <a:ext cx="665265" cy="916711"/>
          </a:xfrm>
          <a:prstGeom prst="straightConnector1">
            <a:avLst/>
          </a:prstGeom>
          <a:ln w="22225">
            <a:solidFill>
              <a:srgbClr val="328A5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35496" y="0"/>
            <a:ext cx="4887685" cy="12358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37210" y="6369636"/>
            <a:ext cx="22452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 smtClean="0">
                <a:solidFill>
                  <a:srgbClr val="FF0000"/>
                </a:solidFill>
              </a:rPr>
              <a:t>Аналог </a:t>
            </a:r>
            <a:r>
              <a:rPr lang="ru-RU" sz="1600" i="1" dirty="0" err="1" smtClean="0">
                <a:solidFill>
                  <a:srgbClr val="FF0000"/>
                </a:solidFill>
              </a:rPr>
              <a:t>пропестицида</a:t>
            </a:r>
            <a:endParaRPr lang="ru-RU" sz="1600" i="1" dirty="0">
              <a:solidFill>
                <a:srgbClr val="FF0000"/>
              </a:solidFill>
            </a:endParaRPr>
          </a:p>
        </p:txBody>
      </p:sp>
      <p:cxnSp>
        <p:nvCxnSpPr>
          <p:cNvPr id="13" name="Прямая со стрелкой 12"/>
          <p:cNvCxnSpPr>
            <a:endCxn id="2" idx="1"/>
          </p:cNvCxnSpPr>
          <p:nvPr/>
        </p:nvCxnSpPr>
        <p:spPr>
          <a:xfrm flipV="1">
            <a:off x="5868144" y="6538913"/>
            <a:ext cx="685056" cy="68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92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Производство энтомофагов и биопрепаратов </a:t>
            </a:r>
            <a:r>
              <a:rPr lang="ru-RU" dirty="0" err="1" smtClean="0">
                <a:solidFill>
                  <a:srgbClr val="C00000"/>
                </a:solidFill>
              </a:rPr>
              <a:t>биолабораториями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rgbClr val="0000CC"/>
                </a:solidFill>
              </a:rPr>
              <a:t>Трихограмма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Габробракон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smtClean="0">
                <a:solidFill>
                  <a:srgbClr val="0000CC"/>
                </a:solidFill>
              </a:rPr>
              <a:t>Златоглазка</a:t>
            </a:r>
          </a:p>
          <a:p>
            <a:r>
              <a:rPr lang="ru-RU" dirty="0" err="1">
                <a:solidFill>
                  <a:srgbClr val="0000CC"/>
                </a:solidFill>
              </a:rPr>
              <a:t>Бактороденцид</a:t>
            </a:r>
            <a:r>
              <a:rPr lang="ru-RU" dirty="0">
                <a:solidFill>
                  <a:srgbClr val="0000CC"/>
                </a:solidFill>
              </a:rPr>
              <a:t> 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Планриз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Псевдобактерин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Алирин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Глиокладин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err="1" smtClean="0">
                <a:solidFill>
                  <a:srgbClr val="0000CC"/>
                </a:solidFill>
              </a:rPr>
              <a:t>Гамаир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 err="1" smtClean="0">
                <a:solidFill>
                  <a:srgbClr val="0000CC"/>
                </a:solidFill>
              </a:rPr>
              <a:t>и.т.д</a:t>
            </a:r>
            <a:r>
              <a:rPr lang="ru-RU" dirty="0" smtClean="0">
                <a:solidFill>
                  <a:srgbClr val="0000CC"/>
                </a:solidFill>
              </a:rPr>
              <a:t>.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8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71420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3200" dirty="0" smtClean="0">
                <a:solidFill>
                  <a:srgbClr val="C00000"/>
                </a:solidFill>
              </a:rPr>
              <a:t>2. Основные </a:t>
            </a:r>
            <a:r>
              <a:rPr lang="ru-RU" sz="3200" dirty="0">
                <a:solidFill>
                  <a:srgbClr val="C00000"/>
                </a:solidFill>
              </a:rPr>
              <a:t>направления развития </a:t>
            </a:r>
            <a:r>
              <a:rPr lang="ru-RU" sz="3200" dirty="0" smtClean="0">
                <a:solidFill>
                  <a:srgbClr val="C00000"/>
                </a:solidFill>
              </a:rPr>
              <a:t>биотехнологии в кормопроизводстве и переработке сельскохозяйственной продукции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0099"/>
                </a:solidFill>
              </a:rPr>
              <a:t>Производство кормового белка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0099"/>
                </a:solidFill>
              </a:rPr>
              <a:t>Использование дрожжей и бактерий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0099"/>
                </a:solidFill>
              </a:rPr>
              <a:t>Использование водорослей и микроскопических грибов</a:t>
            </a:r>
          </a:p>
          <a:p>
            <a:pPr marL="0" indent="0">
              <a:buNone/>
            </a:pPr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9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99"/>
                </a:solidFill>
              </a:rPr>
              <a:t>Производство кормового </a:t>
            </a:r>
            <a:r>
              <a:rPr lang="ru-RU" dirty="0" smtClean="0">
                <a:solidFill>
                  <a:srgbClr val="000099"/>
                </a:solidFill>
              </a:rPr>
              <a:t>белка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i="1" dirty="0"/>
              <a:t>В соответствии с нормами питания человек должен ежедневно получать с пищей 60 — 120 г полноценного белка; в рационе сель­скохозяйственных животных на каждую кормовую единицу нуж­но не менее 110 г полноценного белка. Для поддержания жизнен­ных функций организма, построения клеток и тканей необходим постоянный синтез различных белковых соединений. </a:t>
            </a:r>
            <a:endParaRPr lang="ru-RU" sz="2000" i="1" dirty="0" smtClean="0"/>
          </a:p>
          <a:p>
            <a:r>
              <a:rPr lang="ru-RU" sz="2000" dirty="0"/>
              <a:t>Для человека главные источники незаменимых аминокислот — белки животного и растительного происхождения, входящие в состав пищи, а для животных — в основном растительные белки. Все незаменимые аминокислоты должны содержаться в </a:t>
            </a:r>
            <a:r>
              <a:rPr lang="ru-RU" sz="2000" dirty="0" smtClean="0"/>
              <a:t>белках пищи.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1432712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2646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99"/>
                </a:solidFill>
              </a:rPr>
              <a:t>Особый интерес представляет использование микроорганиз­мов в качестве источника белка и витаминов при производстве пищевых продуктов. Перспектива и экономическая целесообраз­ность употребления микроорганизмов в технологии производства пищевых продуктов диктуются рядом факторов</a:t>
            </a:r>
            <a:r>
              <a:rPr lang="ru-RU" dirty="0" smtClean="0">
                <a:solidFill>
                  <a:srgbClr val="000099"/>
                </a:solidFill>
              </a:rPr>
              <a:t>:</a:t>
            </a:r>
          </a:p>
          <a:p>
            <a:pPr marL="0" indent="0">
              <a:buNone/>
            </a:pPr>
            <a:endParaRPr lang="ru-RU" dirty="0"/>
          </a:p>
          <a:p>
            <a:pPr lvl="0"/>
            <a:r>
              <a:rPr lang="ru-RU" dirty="0">
                <a:solidFill>
                  <a:srgbClr val="C00000"/>
                </a:solidFill>
              </a:rPr>
              <a:t>возможностью использования самых разнообразных хими­ческих соединений, в том числе отходов производства, для </a:t>
            </a:r>
            <a:r>
              <a:rPr lang="ru-RU" dirty="0" smtClean="0">
                <a:solidFill>
                  <a:srgbClr val="C00000"/>
                </a:solidFill>
              </a:rPr>
              <a:t>культивирования </a:t>
            </a:r>
            <a:r>
              <a:rPr lang="ru-RU" dirty="0">
                <a:solidFill>
                  <a:srgbClr val="C00000"/>
                </a:solidFill>
              </a:rPr>
              <a:t>микроорганизмов;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высокой интенсивностью синтеза белков;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относительно несложной технологией культивирования мик­роорганизмов, которое можно осуществлять круглосуточно и во все сезоны года;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относительно высоким содержанием белка и витаминов, а также углеводов, липидов и препаратов на основе микробов;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повышенным содержанием незаменимых аминокислот по сравнению с растительными белками (табл. </a:t>
            </a:r>
            <a:r>
              <a:rPr lang="ru-RU" dirty="0" smtClean="0">
                <a:solidFill>
                  <a:srgbClr val="C00000"/>
                </a:solidFill>
              </a:rPr>
              <a:t>1);</a:t>
            </a:r>
            <a:endParaRPr lang="ru-RU" dirty="0">
              <a:solidFill>
                <a:srgbClr val="C00000"/>
              </a:solidFill>
            </a:endParaRPr>
          </a:p>
          <a:p>
            <a:pPr lvl="0"/>
            <a:r>
              <a:rPr lang="ru-RU" dirty="0">
                <a:solidFill>
                  <a:srgbClr val="C00000"/>
                </a:solidFill>
              </a:rPr>
              <a:t>возможностью направленного генетического влияния на хи­мический состав микроорганизмов в целях совершенствования белковой и витаминной ценности продукта.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19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C00000"/>
                </a:solidFill>
              </a:rPr>
              <a:t>Таблица - Содержание </a:t>
            </a:r>
            <a:r>
              <a:rPr lang="ru-RU" sz="2000" dirty="0">
                <a:solidFill>
                  <a:srgbClr val="C00000"/>
                </a:solidFill>
              </a:rPr>
              <a:t>незаменимых аминокислот в белках некоторых микроорганизмов (в граммах на 100 г белка)</a:t>
            </a:r>
            <a:r>
              <a:rPr lang="ru-RU" sz="2000" b="1" dirty="0">
                <a:solidFill>
                  <a:srgbClr val="C00000"/>
                </a:solidFill>
                <a:latin typeface="Times New Roman"/>
                <a:ea typeface="Arial Unicode MS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/>
                <a:ea typeface="Arial Unicode MS"/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59524"/>
              </p:ext>
            </p:extLst>
          </p:nvPr>
        </p:nvGraphicFramePr>
        <p:xfrm>
          <a:off x="611560" y="1340768"/>
          <a:ext cx="8208911" cy="42600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241"/>
                <a:gridCol w="1294103"/>
                <a:gridCol w="1368152"/>
                <a:gridCol w="1224136"/>
                <a:gridCol w="1152128"/>
                <a:gridCol w="1368151"/>
              </a:tblGrid>
              <a:tr h="429870">
                <a:tc rowSpan="2"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99"/>
                          </a:solidFill>
                          <a:effectLst/>
                        </a:rPr>
                        <a:t>Аминокислота</a:t>
                      </a:r>
                      <a:endParaRPr lang="ru-RU" sz="1600" dirty="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11303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Микроорганизмы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дрожжи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водоросли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бактерии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грибы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актиномицеты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45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Валин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5,5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45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Лейцин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6-9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6-10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5-11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6-9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7,7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870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Изолейцин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5,3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45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Треонин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4-5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4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45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Метионин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1-3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1,5-2,5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2-3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2,5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1,3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870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Лизин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6-8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5-10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3-7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6,4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45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Фенил аланин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3-4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3-6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867">
                <a:tc>
                  <a:txBody>
                    <a:bodyPr/>
                    <a:lstStyle/>
                    <a:p>
                      <a:pPr marL="76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Триптофан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1-1,5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32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до 2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1,5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99"/>
                          </a:solidFill>
                          <a:effectLst/>
                        </a:rPr>
                        <a:t>1,5-2</a:t>
                      </a:r>
                      <a:endParaRPr lang="ru-RU" sz="160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-1041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99"/>
                          </a:solidFill>
                          <a:effectLst/>
                        </a:rPr>
                        <a:t>1,4</a:t>
                      </a:r>
                      <a:endParaRPr lang="ru-RU" sz="1600" dirty="0">
                        <a:solidFill>
                          <a:srgbClr val="000099"/>
                        </a:solidFill>
                        <a:effectLst/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9370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1894</Words>
  <Application>Microsoft Office PowerPoint</Application>
  <PresentationFormat>Экран (4:3)</PresentationFormat>
  <Paragraphs>158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Лекция 2. Основные направления развития сельскохозяйственной биотехнологии</vt:lpstr>
      <vt:lpstr>1. Основные направления развития биотехнологии в защите растений</vt:lpstr>
      <vt:lpstr>Направления биотехнологии в защите растений</vt:lpstr>
      <vt:lpstr>Презентация PowerPoint</vt:lpstr>
      <vt:lpstr>Производство энтомофагов и биопрепаратов биолабораториями</vt:lpstr>
      <vt:lpstr>2. Основные направления развития биотехнологии в кормопроизводстве и переработке сельскохозяйственной продукции</vt:lpstr>
      <vt:lpstr>Производство кормового белка</vt:lpstr>
      <vt:lpstr>Презентация PowerPoint</vt:lpstr>
      <vt:lpstr>Таблица - Содержание незаменимых аминокислот в белках некоторых микроорганизмов (в граммах на 100 г белка) </vt:lpstr>
      <vt:lpstr>Презентация PowerPoint</vt:lpstr>
      <vt:lpstr>Использование дрожжей и бактерий</vt:lpstr>
      <vt:lpstr>Презентация PowerPoint</vt:lpstr>
      <vt:lpstr>Презентация PowerPoint</vt:lpstr>
      <vt:lpstr>Использование водорослей и микроскопических грибов</vt:lpstr>
      <vt:lpstr>Презентация PowerPoint</vt:lpstr>
      <vt:lpstr>МИКРОСКОПИЧЕСКИЕ ГРИБЫ</vt:lpstr>
      <vt:lpstr>Презентация PowerPoint</vt:lpstr>
      <vt:lpstr>3. Основные направления развития биотехнологии в экологии</vt:lpstr>
      <vt:lpstr>Взаимосвязь экологической и сельскохозяйственной биотехнологии </vt:lpstr>
      <vt:lpstr>Презентация PowerPoint</vt:lpstr>
      <vt:lpstr>ПОЛУЧЕНИЕ ЭКОЛОГИЧЕСКИ ЧИСТОЙ ЭНЕРГИИ. БИОГАЗ</vt:lpstr>
      <vt:lpstr>Презентация PowerPoint</vt:lpstr>
      <vt:lpstr>Схема устройства реактора для обработки сельскохозяйствен­ных отходов</vt:lpstr>
      <vt:lpstr>ПРОИЗВОДСТВО ЭТАНОЛА</vt:lpstr>
      <vt:lpstr>Презентация PowerPoint</vt:lpstr>
      <vt:lpstr>ФОТОПРОИЗВОДСТВО ВОДОРОДА</vt:lpstr>
      <vt:lpstr>Презентация PowerPoint</vt:lpstr>
      <vt:lpstr>ОЧИСТКА СТОЧНЫХ ВОД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Основные направления развития сельскохозяйственной биотехнологии</dc:title>
  <dc:creator>Люба</dc:creator>
  <cp:lastModifiedBy>Люба</cp:lastModifiedBy>
  <cp:revision>20</cp:revision>
  <dcterms:created xsi:type="dcterms:W3CDTF">2019-09-08T06:49:56Z</dcterms:created>
  <dcterms:modified xsi:type="dcterms:W3CDTF">2019-09-09T07:57:35Z</dcterms:modified>
</cp:coreProperties>
</file>